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8" r:id="rId3"/>
    <p:sldId id="295" r:id="rId4"/>
    <p:sldId id="296" r:id="rId5"/>
    <p:sldId id="297" r:id="rId6"/>
    <p:sldId id="294" r:id="rId7"/>
    <p:sldId id="298" r:id="rId8"/>
    <p:sldId id="299" r:id="rId9"/>
    <p:sldId id="300" r:id="rId10"/>
    <p:sldId id="301" r:id="rId11"/>
    <p:sldId id="289" r:id="rId12"/>
    <p:sldId id="290" r:id="rId13"/>
    <p:sldId id="291" r:id="rId14"/>
    <p:sldId id="327" r:id="rId15"/>
    <p:sldId id="326" r:id="rId16"/>
    <p:sldId id="322" r:id="rId17"/>
    <p:sldId id="323" r:id="rId18"/>
    <p:sldId id="324" r:id="rId19"/>
    <p:sldId id="331" r:id="rId20"/>
    <p:sldId id="329" r:id="rId21"/>
    <p:sldId id="292" r:id="rId22"/>
    <p:sldId id="332" r:id="rId23"/>
    <p:sldId id="328" r:id="rId24"/>
    <p:sldId id="334" r:id="rId25"/>
    <p:sldId id="333" r:id="rId26"/>
    <p:sldId id="325" r:id="rId27"/>
    <p:sldId id="293" r:id="rId28"/>
    <p:sldId id="302" r:id="rId29"/>
    <p:sldId id="303" r:id="rId30"/>
    <p:sldId id="320" r:id="rId31"/>
    <p:sldId id="317"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89" autoAdjust="0"/>
  </p:normalViewPr>
  <p:slideViewPr>
    <p:cSldViewPr>
      <p:cViewPr varScale="1">
        <p:scale>
          <a:sx n="82" d="100"/>
          <a:sy n="82" d="100"/>
        </p:scale>
        <p:origin x="-1215" y="-9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36F2E5-3601-4003-835E-8CC0D343D750}" type="datetimeFigureOut">
              <a:rPr lang="en-US" smtClean="0"/>
              <a:pPr/>
              <a:t>10/27/2011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0DFB74-4877-4DBB-B923-E99098CB1DF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A9DD03C-C8E7-42EB-8BFD-DA0883D89786}" type="slidenum">
              <a:rPr lang="en-US" smtClean="0"/>
              <a:pPr fontAlgn="base">
                <a:spcBef>
                  <a:spcPct val="0"/>
                </a:spcBef>
                <a:spcAft>
                  <a:spcPct val="0"/>
                </a:spcAft>
                <a:defRPr/>
              </a:pPr>
              <a:t>14</a:t>
            </a:fld>
            <a:endParaRPr lang="en-US" smtClean="0"/>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A9DD03C-C8E7-42EB-8BFD-DA0883D89786}" type="slidenum">
              <a:rPr lang="en-US" smtClean="0"/>
              <a:pPr fontAlgn="base">
                <a:spcBef>
                  <a:spcPct val="0"/>
                </a:spcBef>
                <a:spcAft>
                  <a:spcPct val="0"/>
                </a:spcAft>
                <a:defRPr/>
              </a:pPr>
              <a:t>19</a:t>
            </a:fld>
            <a:endParaRPr lang="en-US" smtClean="0"/>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A9DD03C-C8E7-42EB-8BFD-DA0883D89786}" type="slidenum">
              <a:rPr lang="en-US" smtClean="0"/>
              <a:pPr fontAlgn="base">
                <a:spcBef>
                  <a:spcPct val="0"/>
                </a:spcBef>
                <a:spcAft>
                  <a:spcPct val="0"/>
                </a:spcAft>
                <a:defRPr/>
              </a:pPr>
              <a:t>20</a:t>
            </a:fld>
            <a:endParaRPr lang="en-US" smtClean="0"/>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A9DD03C-C8E7-42EB-8BFD-DA0883D89786}" type="slidenum">
              <a:rPr lang="en-US" smtClean="0"/>
              <a:pPr fontAlgn="base">
                <a:spcBef>
                  <a:spcPct val="0"/>
                </a:spcBef>
                <a:spcAft>
                  <a:spcPct val="0"/>
                </a:spcAft>
                <a:defRPr/>
              </a:pPr>
              <a:t>22</a:t>
            </a:fld>
            <a:endParaRPr lang="en-US" smtClean="0"/>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A9DD03C-C8E7-42EB-8BFD-DA0883D89786}" type="slidenum">
              <a:rPr lang="en-US" smtClean="0"/>
              <a:pPr fontAlgn="base">
                <a:spcBef>
                  <a:spcPct val="0"/>
                </a:spcBef>
                <a:spcAft>
                  <a:spcPct val="0"/>
                </a:spcAft>
                <a:defRPr/>
              </a:pPr>
              <a:t>23</a:t>
            </a:fld>
            <a:endParaRPr lang="en-US" smtClean="0"/>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A9DD03C-C8E7-42EB-8BFD-DA0883D89786}" type="slidenum">
              <a:rPr lang="en-US" smtClean="0"/>
              <a:pPr fontAlgn="base">
                <a:spcBef>
                  <a:spcPct val="0"/>
                </a:spcBef>
                <a:spcAft>
                  <a:spcPct val="0"/>
                </a:spcAft>
                <a:defRPr/>
              </a:pPr>
              <a:t>24</a:t>
            </a:fld>
            <a:endParaRPr lang="en-US" smtClean="0"/>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A9DD03C-C8E7-42EB-8BFD-DA0883D89786}" type="slidenum">
              <a:rPr lang="en-US" smtClean="0"/>
              <a:pPr fontAlgn="base">
                <a:spcBef>
                  <a:spcPct val="0"/>
                </a:spcBef>
                <a:spcAft>
                  <a:spcPct val="0"/>
                </a:spcAft>
                <a:defRPr/>
              </a:pPr>
              <a:t>25</a:t>
            </a:fld>
            <a:endParaRPr lang="en-US" smtClean="0"/>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9127DC4F-5869-452D-BE78-538669FC98F6}" type="slidenum">
              <a:rPr lang="en-US" smtClean="0"/>
              <a:pPr/>
              <a:t>30</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9CACDF2-20AD-442D-899C-E389D57C79DC}" type="slidenum">
              <a:rPr lang="en-US" smtClean="0"/>
              <a:pPr fontAlgn="base">
                <a:spcBef>
                  <a:spcPct val="0"/>
                </a:spcBef>
                <a:spcAft>
                  <a:spcPct val="0"/>
                </a:spcAft>
                <a:defRPr/>
              </a:pPr>
              <a:t>31</a:t>
            </a:fld>
            <a:endParaRPr lang="en-US" smtClean="0"/>
          </a:p>
        </p:txBody>
      </p:sp>
      <p:sp>
        <p:nvSpPr>
          <p:cNvPr id="162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28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0957BD5-1414-4293-A552-5603F0385896}" type="datetimeFigureOut">
              <a:rPr lang="en-US" smtClean="0"/>
              <a:pPr/>
              <a:t>10/27/2011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8E7A5-F78C-4DDF-B0A6-EAAF83874A0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957BD5-1414-4293-A552-5603F0385896}" type="datetimeFigureOut">
              <a:rPr lang="en-US" smtClean="0"/>
              <a:pPr/>
              <a:t>10/27/2011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8E7A5-F78C-4DDF-B0A6-EAAF83874A0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957BD5-1414-4293-A552-5603F0385896}" type="datetimeFigureOut">
              <a:rPr lang="en-US" smtClean="0"/>
              <a:pPr/>
              <a:t>10/27/2011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8E7A5-F78C-4DDF-B0A6-EAAF83874A0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BE57C6B5-43BD-458B-8131-382C3BFB6F07}" type="slidenum">
              <a:rPr lang="en-US"/>
              <a:pPr>
                <a:defRPr/>
              </a:pPr>
              <a:t>‹#›</a:t>
            </a:fld>
            <a:endParaRPr lang="en-US"/>
          </a:p>
        </p:txBody>
      </p:sp>
    </p:spTree>
  </p:cSld>
  <p:clrMapOvr>
    <a:masterClrMapping/>
  </p:clrMapOvr>
  <p:transition>
    <p:wheel spokes="0"/>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957BD5-1414-4293-A552-5603F0385896}" type="datetimeFigureOut">
              <a:rPr lang="en-US" smtClean="0"/>
              <a:pPr/>
              <a:t>10/27/2011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8E7A5-F78C-4DDF-B0A6-EAAF83874A0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957BD5-1414-4293-A552-5603F0385896}" type="datetimeFigureOut">
              <a:rPr lang="en-US" smtClean="0"/>
              <a:pPr/>
              <a:t>10/27/2011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8E7A5-F78C-4DDF-B0A6-EAAF83874A0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0957BD5-1414-4293-A552-5603F0385896}" type="datetimeFigureOut">
              <a:rPr lang="en-US" smtClean="0"/>
              <a:pPr/>
              <a:t>10/27/2011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98E7A5-F78C-4DDF-B0A6-EAAF83874A0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0957BD5-1414-4293-A552-5603F0385896}" type="datetimeFigureOut">
              <a:rPr lang="en-US" smtClean="0"/>
              <a:pPr/>
              <a:t>10/27/2011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98E7A5-F78C-4DDF-B0A6-EAAF83874A0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0957BD5-1414-4293-A552-5603F0385896}" type="datetimeFigureOut">
              <a:rPr lang="en-US" smtClean="0"/>
              <a:pPr/>
              <a:t>10/27/2011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98E7A5-F78C-4DDF-B0A6-EAAF83874A0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957BD5-1414-4293-A552-5603F0385896}" type="datetimeFigureOut">
              <a:rPr lang="en-US" smtClean="0"/>
              <a:pPr/>
              <a:t>10/27/2011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98E7A5-F78C-4DDF-B0A6-EAAF83874A0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957BD5-1414-4293-A552-5603F0385896}" type="datetimeFigureOut">
              <a:rPr lang="en-US" smtClean="0"/>
              <a:pPr/>
              <a:t>10/27/2011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98E7A5-F78C-4DDF-B0A6-EAAF83874A0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957BD5-1414-4293-A552-5603F0385896}" type="datetimeFigureOut">
              <a:rPr lang="en-US" smtClean="0"/>
              <a:pPr/>
              <a:t>10/27/2011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98E7A5-F78C-4DDF-B0A6-EAAF83874A0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957BD5-1414-4293-A552-5603F0385896}" type="datetimeFigureOut">
              <a:rPr lang="en-US" smtClean="0"/>
              <a:pPr/>
              <a:t>10/27/2011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98E7A5-F78C-4DDF-B0A6-EAAF83874A0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21.jpeg"/><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5.jpeg"/><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22.png"/><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hyperlink" Target="http://environment.nationalgeographic.com/environment/photos/freshwater-threatened.html#1047_600x450.jpg" TargetMode="External"/><Relationship Id="rId4" Type="http://schemas.openxmlformats.org/officeDocument/2006/relationships/image" Target="../media/image23.jpe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hyperlink" Target="http://www.groundwater.org/gi/sources%20of%20gwcontam.html" TargetMode="External"/><Relationship Id="rId4" Type="http://schemas.openxmlformats.org/officeDocument/2006/relationships/image" Target="../media/image24.emf"/></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hyperlink" Target="http://www.safewater.org/" TargetMode="External"/><Relationship Id="rId5" Type="http://schemas.openxmlformats.org/officeDocument/2006/relationships/image" Target="../media/image29.jpeg"/><Relationship Id="rId4" Type="http://schemas.openxmlformats.org/officeDocument/2006/relationships/image" Target="../media/image28.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hyperlink" Target="http://www.hickerphoto.com/toronto-skyscrapers-ontario-canada-9552-pictures.htm" TargetMode="Externa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descr="background_bottom.jpg                                          000A693BMacintosh HD                   7C25B080:"/>
          <p:cNvPicPr>
            <a:picLocks noChangeAspect="1" noChangeArrowheads="1"/>
          </p:cNvPicPr>
          <p:nvPr/>
        </p:nvPicPr>
        <p:blipFill>
          <a:blip r:embed="rId2" cstate="email"/>
          <a:srcRect/>
          <a:stretch>
            <a:fillRect/>
          </a:stretch>
        </p:blipFill>
        <p:spPr bwMode="auto">
          <a:xfrm>
            <a:off x="0" y="6669088"/>
            <a:ext cx="9144000" cy="188912"/>
          </a:xfrm>
          <a:prstGeom prst="rect">
            <a:avLst/>
          </a:prstGeom>
          <a:noFill/>
          <a:ln w="9525">
            <a:noFill/>
            <a:miter lim="800000"/>
            <a:headEnd/>
            <a:tailEnd/>
          </a:ln>
        </p:spPr>
      </p:pic>
      <p:pic>
        <p:nvPicPr>
          <p:cNvPr id="5" name="Picture 14" descr="background.jpg                                                 000A693BMacintosh HD                   7C25B080:"/>
          <p:cNvPicPr>
            <a:picLocks noChangeAspect="1" noChangeArrowheads="1"/>
          </p:cNvPicPr>
          <p:nvPr/>
        </p:nvPicPr>
        <p:blipFill>
          <a:blip r:embed="rId3" cstate="email"/>
          <a:srcRect/>
          <a:stretch>
            <a:fillRect/>
          </a:stretch>
        </p:blipFill>
        <p:spPr bwMode="auto">
          <a:xfrm>
            <a:off x="0" y="0"/>
            <a:ext cx="9144000" cy="1057275"/>
          </a:xfrm>
          <a:prstGeom prst="rect">
            <a:avLst/>
          </a:prstGeom>
          <a:noFill/>
          <a:ln w="9525">
            <a:noFill/>
            <a:miter lim="800000"/>
            <a:headEnd/>
            <a:tailEnd/>
          </a:ln>
        </p:spPr>
      </p:pic>
      <p:sp>
        <p:nvSpPr>
          <p:cNvPr id="6" name="TextBox 5"/>
          <p:cNvSpPr txBox="1"/>
          <p:nvPr/>
        </p:nvSpPr>
        <p:spPr>
          <a:xfrm>
            <a:off x="457200" y="1219200"/>
            <a:ext cx="7924800" cy="1077218"/>
          </a:xfrm>
          <a:prstGeom prst="rect">
            <a:avLst/>
          </a:prstGeom>
          <a:noFill/>
        </p:spPr>
        <p:txBody>
          <a:bodyPr wrap="square" rtlCol="0">
            <a:spAutoFit/>
          </a:bodyPr>
          <a:lstStyle/>
          <a:p>
            <a:pPr algn="ctr"/>
            <a:r>
              <a:rPr lang="en-US" sz="3200" dirty="0" smtClean="0">
                <a:latin typeface="Arial" pitchFamily="34" charset="0"/>
                <a:cs typeface="Arial" pitchFamily="34" charset="0"/>
              </a:rPr>
              <a:t>Protecting Source Water:  The First Step in the Production of Safe Drinking Water</a:t>
            </a:r>
            <a:endParaRPr lang="en-US" sz="3200" dirty="0">
              <a:latin typeface="Arial" pitchFamily="34" charset="0"/>
              <a:cs typeface="Arial" pitchFamily="34" charset="0"/>
            </a:endParaRPr>
          </a:p>
        </p:txBody>
      </p:sp>
      <p:sp>
        <p:nvSpPr>
          <p:cNvPr id="7" name="Line 11"/>
          <p:cNvSpPr>
            <a:spLocks noChangeShapeType="1"/>
          </p:cNvSpPr>
          <p:nvPr/>
        </p:nvSpPr>
        <p:spPr bwMode="auto">
          <a:xfrm>
            <a:off x="609600" y="2209800"/>
            <a:ext cx="7924800" cy="0"/>
          </a:xfrm>
          <a:prstGeom prst="line">
            <a:avLst/>
          </a:prstGeom>
          <a:noFill/>
          <a:ln w="19050">
            <a:solidFill>
              <a:schemeClr val="tx1"/>
            </a:solidFill>
            <a:round/>
            <a:headEnd/>
            <a:tailEnd/>
          </a:ln>
        </p:spPr>
        <p:txBody>
          <a:bodyPr wrap="none" anchor="ctr"/>
          <a:lstStyle/>
          <a:p>
            <a:endParaRPr lang="en-US"/>
          </a:p>
        </p:txBody>
      </p:sp>
      <p:pic>
        <p:nvPicPr>
          <p:cNvPr id="8" name="Picture 4" descr="9C Rural Water Source"/>
          <p:cNvPicPr>
            <a:picLocks noChangeAspect="1" noChangeArrowheads="1"/>
          </p:cNvPicPr>
          <p:nvPr/>
        </p:nvPicPr>
        <p:blipFill>
          <a:blip r:embed="rId4" cstate="email">
            <a:lum bright="18000" contrast="26000"/>
          </a:blip>
          <a:srcRect/>
          <a:stretch>
            <a:fillRect/>
          </a:stretch>
        </p:blipFill>
        <p:spPr>
          <a:xfrm>
            <a:off x="1600200" y="2286000"/>
            <a:ext cx="6096001" cy="41910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descr="background_bottom.jpg                                          000A693BMacintosh HD                   7C25B080:"/>
          <p:cNvPicPr>
            <a:picLocks noChangeAspect="1" noChangeArrowheads="1"/>
          </p:cNvPicPr>
          <p:nvPr/>
        </p:nvPicPr>
        <p:blipFill>
          <a:blip r:embed="rId2" cstate="email"/>
          <a:srcRect/>
          <a:stretch>
            <a:fillRect/>
          </a:stretch>
        </p:blipFill>
        <p:spPr bwMode="auto">
          <a:xfrm>
            <a:off x="0" y="6669088"/>
            <a:ext cx="9144000" cy="188912"/>
          </a:xfrm>
          <a:prstGeom prst="rect">
            <a:avLst/>
          </a:prstGeom>
          <a:noFill/>
          <a:ln w="9525">
            <a:noFill/>
            <a:miter lim="800000"/>
            <a:headEnd/>
            <a:tailEnd/>
          </a:ln>
        </p:spPr>
      </p:pic>
      <p:pic>
        <p:nvPicPr>
          <p:cNvPr id="5" name="Picture 14" descr="background.jpg                                                 000A693BMacintosh HD                   7C25B080:"/>
          <p:cNvPicPr>
            <a:picLocks noChangeAspect="1" noChangeArrowheads="1"/>
          </p:cNvPicPr>
          <p:nvPr/>
        </p:nvPicPr>
        <p:blipFill>
          <a:blip r:embed="rId3" cstate="email"/>
          <a:srcRect/>
          <a:stretch>
            <a:fillRect/>
          </a:stretch>
        </p:blipFill>
        <p:spPr bwMode="auto">
          <a:xfrm>
            <a:off x="0" y="0"/>
            <a:ext cx="9144000" cy="1057275"/>
          </a:xfrm>
          <a:prstGeom prst="rect">
            <a:avLst/>
          </a:prstGeom>
          <a:noFill/>
          <a:ln w="9525">
            <a:noFill/>
            <a:miter lim="800000"/>
            <a:headEnd/>
            <a:tailEnd/>
          </a:ln>
        </p:spPr>
      </p:pic>
      <p:sp>
        <p:nvSpPr>
          <p:cNvPr id="6" name="Line 11"/>
          <p:cNvSpPr>
            <a:spLocks noChangeShapeType="1"/>
          </p:cNvSpPr>
          <p:nvPr/>
        </p:nvSpPr>
        <p:spPr bwMode="auto">
          <a:xfrm>
            <a:off x="381000" y="1905000"/>
            <a:ext cx="7924800" cy="0"/>
          </a:xfrm>
          <a:prstGeom prst="line">
            <a:avLst/>
          </a:prstGeom>
          <a:noFill/>
          <a:ln w="19050">
            <a:solidFill>
              <a:schemeClr val="tx1"/>
            </a:solidFill>
            <a:round/>
            <a:headEnd/>
            <a:tailEnd/>
          </a:ln>
        </p:spPr>
        <p:txBody>
          <a:bodyPr wrap="none" anchor="ctr"/>
          <a:lstStyle/>
          <a:p>
            <a:endParaRPr lang="en-US"/>
          </a:p>
        </p:txBody>
      </p:sp>
      <p:sp>
        <p:nvSpPr>
          <p:cNvPr id="7" name="TextBox 6"/>
          <p:cNvSpPr txBox="1"/>
          <p:nvPr/>
        </p:nvSpPr>
        <p:spPr>
          <a:xfrm>
            <a:off x="381000" y="1905000"/>
            <a:ext cx="8382000" cy="4801314"/>
          </a:xfrm>
          <a:prstGeom prst="rect">
            <a:avLst/>
          </a:prstGeom>
          <a:noFill/>
        </p:spPr>
        <p:txBody>
          <a:bodyPr wrap="square" rtlCol="0">
            <a:spAutoFit/>
          </a:bodyPr>
          <a:lstStyle/>
          <a:p>
            <a:pPr>
              <a:buBlip>
                <a:blip r:embed="rId4"/>
              </a:buBlip>
            </a:pPr>
            <a:r>
              <a:rPr lang="en-US" sz="2400" dirty="0" smtClean="0">
                <a:latin typeface="Arial" pitchFamily="34" charset="0"/>
                <a:cs typeface="Arial" pitchFamily="34" charset="0"/>
              </a:rPr>
              <a:t> Some examples of non-point source pollution include:</a:t>
            </a:r>
          </a:p>
          <a:p>
            <a:pPr lvl="1">
              <a:buFont typeface="Arial" pitchFamily="34" charset="0"/>
              <a:buChar char="•"/>
            </a:pPr>
            <a:r>
              <a:rPr lang="en-US" sz="2400" dirty="0" smtClean="0">
                <a:latin typeface="Arial" pitchFamily="34" charset="0"/>
                <a:cs typeface="Arial" pitchFamily="34" charset="0"/>
              </a:rPr>
              <a:t> Agricultural runoff, which can contain oil, grease, fertilizers, pesticides, bacteria and nutrients from livestock and manure</a:t>
            </a:r>
          </a:p>
          <a:p>
            <a:pPr lvl="1">
              <a:buFont typeface="Arial" pitchFamily="34" charset="0"/>
              <a:buChar char="•"/>
            </a:pPr>
            <a:r>
              <a:rPr lang="en-US" sz="2400" dirty="0" smtClean="0">
                <a:latin typeface="Arial" pitchFamily="34" charset="0"/>
                <a:cs typeface="Arial" pitchFamily="34" charset="0"/>
              </a:rPr>
              <a:t> Urban runoff from buildings, streets and sidewalks that carry sediment, nutrients, bacteria, oil, metals, chemicals, pesticides, road salts, pet droppings and litter</a:t>
            </a:r>
          </a:p>
          <a:p>
            <a:pPr lvl="1">
              <a:buFont typeface="Arial" pitchFamily="34" charset="0"/>
              <a:buChar char="•"/>
            </a:pPr>
            <a:r>
              <a:rPr lang="en-US" sz="2400" dirty="0" smtClean="0">
                <a:latin typeface="Arial" pitchFamily="34" charset="0"/>
                <a:cs typeface="Arial" pitchFamily="34" charset="0"/>
              </a:rPr>
              <a:t> Bacterial and petroleum products from recreational boating</a:t>
            </a:r>
          </a:p>
          <a:p>
            <a:pPr lvl="1">
              <a:buFont typeface="Arial" pitchFamily="34" charset="0"/>
              <a:buChar char="•"/>
            </a:pPr>
            <a:r>
              <a:rPr lang="en-US" sz="2400" dirty="0" smtClean="0">
                <a:latin typeface="Arial" pitchFamily="34" charset="0"/>
                <a:cs typeface="Arial" pitchFamily="34" charset="0"/>
              </a:rPr>
              <a:t> Saltwater intrusion</a:t>
            </a:r>
          </a:p>
          <a:p>
            <a:pPr lvl="1">
              <a:buFont typeface="Arial" pitchFamily="34" charset="0"/>
              <a:buChar char="•"/>
            </a:pPr>
            <a:r>
              <a:rPr lang="en-US" sz="2400" dirty="0" smtClean="0">
                <a:latin typeface="Arial" pitchFamily="34" charset="0"/>
                <a:cs typeface="Arial" pitchFamily="34" charset="0"/>
              </a:rPr>
              <a:t> Acid precipitation and other forms of air pollution that fall into surface waters and onto the land</a:t>
            </a:r>
          </a:p>
          <a:p>
            <a:endParaRPr lang="en-US" dirty="0"/>
          </a:p>
        </p:txBody>
      </p:sp>
      <p:sp>
        <p:nvSpPr>
          <p:cNvPr id="8" name="Rectangle 7"/>
          <p:cNvSpPr/>
          <p:nvPr/>
        </p:nvSpPr>
        <p:spPr>
          <a:xfrm>
            <a:off x="304800" y="914400"/>
            <a:ext cx="8077200" cy="1077218"/>
          </a:xfrm>
          <a:prstGeom prst="rect">
            <a:avLst/>
          </a:prstGeom>
        </p:spPr>
        <p:txBody>
          <a:bodyPr wrap="square">
            <a:spAutoFit/>
          </a:bodyPr>
          <a:lstStyle/>
          <a:p>
            <a:pPr algn="ctr"/>
            <a:r>
              <a:rPr lang="en-US" sz="3200" dirty="0" smtClean="0">
                <a:latin typeface="Arial" pitchFamily="34" charset="0"/>
                <a:cs typeface="Arial" pitchFamily="34" charset="0"/>
              </a:rPr>
              <a:t>Two Types of Surface and Ground Water Contamination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descr="background_bottom.jpg                                          000A693BMacintosh HD                   7C25B080:"/>
          <p:cNvPicPr>
            <a:picLocks noChangeAspect="1" noChangeArrowheads="1"/>
          </p:cNvPicPr>
          <p:nvPr/>
        </p:nvPicPr>
        <p:blipFill>
          <a:blip r:embed="rId2" cstate="email"/>
          <a:srcRect/>
          <a:stretch>
            <a:fillRect/>
          </a:stretch>
        </p:blipFill>
        <p:spPr bwMode="auto">
          <a:xfrm>
            <a:off x="0" y="6669088"/>
            <a:ext cx="9144000" cy="188912"/>
          </a:xfrm>
          <a:prstGeom prst="rect">
            <a:avLst/>
          </a:prstGeom>
          <a:noFill/>
          <a:ln w="9525">
            <a:noFill/>
            <a:miter lim="800000"/>
            <a:headEnd/>
            <a:tailEnd/>
          </a:ln>
        </p:spPr>
      </p:pic>
      <p:pic>
        <p:nvPicPr>
          <p:cNvPr id="5" name="Picture 14" descr="background.jpg                                                 000A693BMacintosh HD                   7C25B080:"/>
          <p:cNvPicPr>
            <a:picLocks noChangeAspect="1" noChangeArrowheads="1"/>
          </p:cNvPicPr>
          <p:nvPr/>
        </p:nvPicPr>
        <p:blipFill>
          <a:blip r:embed="rId3" cstate="email"/>
          <a:srcRect/>
          <a:stretch>
            <a:fillRect/>
          </a:stretch>
        </p:blipFill>
        <p:spPr bwMode="auto">
          <a:xfrm>
            <a:off x="0" y="0"/>
            <a:ext cx="9144000" cy="1057275"/>
          </a:xfrm>
          <a:prstGeom prst="rect">
            <a:avLst/>
          </a:prstGeom>
          <a:noFill/>
          <a:ln w="9525">
            <a:noFill/>
            <a:miter lim="800000"/>
            <a:headEnd/>
            <a:tailEnd/>
          </a:ln>
        </p:spPr>
      </p:pic>
      <p:sp>
        <p:nvSpPr>
          <p:cNvPr id="7" name="TextBox 6"/>
          <p:cNvSpPr txBox="1"/>
          <p:nvPr/>
        </p:nvSpPr>
        <p:spPr>
          <a:xfrm>
            <a:off x="152400" y="1143000"/>
            <a:ext cx="8686800" cy="1815882"/>
          </a:xfrm>
          <a:prstGeom prst="rect">
            <a:avLst/>
          </a:prstGeom>
          <a:noFill/>
        </p:spPr>
        <p:txBody>
          <a:bodyPr wrap="square" rtlCol="0">
            <a:spAutoFit/>
          </a:bodyPr>
          <a:lstStyle/>
          <a:p>
            <a:pPr algn="ctr"/>
            <a:r>
              <a:rPr lang="en-US" sz="3200" dirty="0" smtClean="0">
                <a:latin typeface="Arial" pitchFamily="34" charset="0"/>
                <a:cs typeface="Arial" pitchFamily="34" charset="0"/>
              </a:rPr>
              <a:t>Preventing Contaminants From Entering Water Sources </a:t>
            </a:r>
          </a:p>
          <a:p>
            <a:r>
              <a:rPr lang="en-US" sz="2400" dirty="0" smtClean="0">
                <a:latin typeface="Arial" pitchFamily="34" charset="0"/>
                <a:cs typeface="Arial" pitchFamily="34" charset="0"/>
              </a:rPr>
              <a:t>An effective way to help ensure clean drinking water for people and keep them safe from waterborne diseases.</a:t>
            </a:r>
            <a:endParaRPr lang="en-US" sz="2400" dirty="0">
              <a:latin typeface="Arial" pitchFamily="34" charset="0"/>
              <a:cs typeface="Arial" pitchFamily="34" charset="0"/>
            </a:endParaRPr>
          </a:p>
        </p:txBody>
      </p:sp>
      <p:pic>
        <p:nvPicPr>
          <p:cNvPr id="28676" name="Picture 4"/>
          <p:cNvPicPr>
            <a:picLocks noChangeAspect="1" noChangeArrowheads="1"/>
          </p:cNvPicPr>
          <p:nvPr/>
        </p:nvPicPr>
        <p:blipFill>
          <a:blip r:embed="rId4" cstate="email"/>
          <a:srcRect/>
          <a:stretch>
            <a:fillRect/>
          </a:stretch>
        </p:blipFill>
        <p:spPr bwMode="auto">
          <a:xfrm>
            <a:off x="1828800" y="2971800"/>
            <a:ext cx="5372100" cy="3581400"/>
          </a:xfrm>
          <a:prstGeom prst="rect">
            <a:avLst/>
          </a:prstGeom>
          <a:noFill/>
          <a:ln w="9525">
            <a:noFill/>
            <a:miter lim="800000"/>
            <a:headEnd/>
            <a:tailEnd/>
          </a:ln>
        </p:spPr>
      </p:pic>
      <p:sp>
        <p:nvSpPr>
          <p:cNvPr id="10" name="Line 11"/>
          <p:cNvSpPr>
            <a:spLocks noChangeShapeType="1"/>
          </p:cNvSpPr>
          <p:nvPr/>
        </p:nvSpPr>
        <p:spPr bwMode="auto">
          <a:xfrm>
            <a:off x="685800" y="2133600"/>
            <a:ext cx="7924800" cy="0"/>
          </a:xfrm>
          <a:prstGeom prst="line">
            <a:avLst/>
          </a:prstGeom>
          <a:noFill/>
          <a:ln w="19050">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descr="background_bottom.jpg                                          000A693BMacintosh HD                   7C25B080:"/>
          <p:cNvPicPr>
            <a:picLocks noChangeAspect="1" noChangeArrowheads="1"/>
          </p:cNvPicPr>
          <p:nvPr/>
        </p:nvPicPr>
        <p:blipFill>
          <a:blip r:embed="rId2" cstate="email"/>
          <a:srcRect/>
          <a:stretch>
            <a:fillRect/>
          </a:stretch>
        </p:blipFill>
        <p:spPr bwMode="auto">
          <a:xfrm>
            <a:off x="0" y="6669088"/>
            <a:ext cx="9144000" cy="188912"/>
          </a:xfrm>
          <a:prstGeom prst="rect">
            <a:avLst/>
          </a:prstGeom>
          <a:noFill/>
          <a:ln w="9525">
            <a:noFill/>
            <a:miter lim="800000"/>
            <a:headEnd/>
            <a:tailEnd/>
          </a:ln>
        </p:spPr>
      </p:pic>
      <p:pic>
        <p:nvPicPr>
          <p:cNvPr id="5" name="Picture 14" descr="background.jpg                                                 000A693BMacintosh HD                   7C25B080:"/>
          <p:cNvPicPr>
            <a:picLocks noChangeAspect="1" noChangeArrowheads="1"/>
          </p:cNvPicPr>
          <p:nvPr/>
        </p:nvPicPr>
        <p:blipFill>
          <a:blip r:embed="rId3" cstate="email"/>
          <a:srcRect/>
          <a:stretch>
            <a:fillRect/>
          </a:stretch>
        </p:blipFill>
        <p:spPr bwMode="auto">
          <a:xfrm>
            <a:off x="0" y="0"/>
            <a:ext cx="9144000" cy="1057275"/>
          </a:xfrm>
          <a:prstGeom prst="rect">
            <a:avLst/>
          </a:prstGeom>
          <a:noFill/>
          <a:ln w="9525">
            <a:noFill/>
            <a:miter lim="800000"/>
            <a:headEnd/>
            <a:tailEnd/>
          </a:ln>
        </p:spPr>
      </p:pic>
      <p:sp>
        <p:nvSpPr>
          <p:cNvPr id="6" name="TextBox 5"/>
          <p:cNvSpPr txBox="1"/>
          <p:nvPr/>
        </p:nvSpPr>
        <p:spPr>
          <a:xfrm>
            <a:off x="533400" y="1143000"/>
            <a:ext cx="8077200" cy="1323439"/>
          </a:xfrm>
          <a:prstGeom prst="rect">
            <a:avLst/>
          </a:prstGeom>
          <a:noFill/>
        </p:spPr>
        <p:txBody>
          <a:bodyPr wrap="square" rtlCol="0">
            <a:spAutoFit/>
          </a:bodyPr>
          <a:lstStyle/>
          <a:p>
            <a:pPr algn="ctr"/>
            <a:r>
              <a:rPr lang="en-US" sz="3200" dirty="0" smtClean="0">
                <a:latin typeface="Arial" pitchFamily="34" charset="0"/>
                <a:cs typeface="Arial" pitchFamily="34" charset="0"/>
              </a:rPr>
              <a:t>Conventional Water Treatment</a:t>
            </a:r>
          </a:p>
          <a:p>
            <a:r>
              <a:rPr lang="en-US" sz="2400" dirty="0" smtClean="0">
                <a:latin typeface="Arial" pitchFamily="34" charset="0"/>
                <a:cs typeface="Arial" pitchFamily="34" charset="0"/>
              </a:rPr>
              <a:t>There are many hazardous chemicals that conventional water treatment methods cannot effectively remove.</a:t>
            </a:r>
            <a:endParaRPr lang="en-US" sz="2400" dirty="0">
              <a:latin typeface="Arial" pitchFamily="34" charset="0"/>
              <a:cs typeface="Arial" pitchFamily="34" charset="0"/>
            </a:endParaRPr>
          </a:p>
        </p:txBody>
      </p:sp>
      <p:pic>
        <p:nvPicPr>
          <p:cNvPr id="7" name="Picture 2" descr="DSC_0064"/>
          <p:cNvPicPr>
            <a:picLocks noChangeAspect="1" noChangeArrowheads="1"/>
          </p:cNvPicPr>
          <p:nvPr/>
        </p:nvPicPr>
        <p:blipFill>
          <a:blip r:embed="rId4" cstate="email"/>
          <a:srcRect/>
          <a:stretch>
            <a:fillRect/>
          </a:stretch>
        </p:blipFill>
        <p:spPr bwMode="auto">
          <a:xfrm>
            <a:off x="1295400" y="2514600"/>
            <a:ext cx="6705600" cy="3987115"/>
          </a:xfrm>
          <a:prstGeom prst="rect">
            <a:avLst/>
          </a:prstGeom>
          <a:noFill/>
          <a:ln w="9525">
            <a:noFill/>
            <a:miter lim="800000"/>
            <a:headEnd/>
            <a:tailEnd/>
          </a:ln>
        </p:spPr>
      </p:pic>
      <p:sp>
        <p:nvSpPr>
          <p:cNvPr id="8" name="Line 11"/>
          <p:cNvSpPr>
            <a:spLocks noChangeShapeType="1"/>
          </p:cNvSpPr>
          <p:nvPr/>
        </p:nvSpPr>
        <p:spPr bwMode="auto">
          <a:xfrm>
            <a:off x="609600" y="1676400"/>
            <a:ext cx="7924800" cy="0"/>
          </a:xfrm>
          <a:prstGeom prst="line">
            <a:avLst/>
          </a:prstGeom>
          <a:noFill/>
          <a:ln w="19050">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descr="background_bottom.jpg                                          000A693BMacintosh HD                   7C25B080:"/>
          <p:cNvPicPr>
            <a:picLocks noChangeAspect="1" noChangeArrowheads="1"/>
          </p:cNvPicPr>
          <p:nvPr/>
        </p:nvPicPr>
        <p:blipFill>
          <a:blip r:embed="rId2" cstate="email"/>
          <a:srcRect/>
          <a:stretch>
            <a:fillRect/>
          </a:stretch>
        </p:blipFill>
        <p:spPr bwMode="auto">
          <a:xfrm>
            <a:off x="0" y="6669088"/>
            <a:ext cx="9144000" cy="188912"/>
          </a:xfrm>
          <a:prstGeom prst="rect">
            <a:avLst/>
          </a:prstGeom>
          <a:noFill/>
          <a:ln w="9525">
            <a:noFill/>
            <a:miter lim="800000"/>
            <a:headEnd/>
            <a:tailEnd/>
          </a:ln>
        </p:spPr>
      </p:pic>
      <p:pic>
        <p:nvPicPr>
          <p:cNvPr id="5" name="Picture 14" descr="background.jpg                                                 000A693BMacintosh HD                   7C25B080:"/>
          <p:cNvPicPr>
            <a:picLocks noChangeAspect="1" noChangeArrowheads="1"/>
          </p:cNvPicPr>
          <p:nvPr/>
        </p:nvPicPr>
        <p:blipFill>
          <a:blip r:embed="rId3" cstate="email"/>
          <a:srcRect/>
          <a:stretch>
            <a:fillRect/>
          </a:stretch>
        </p:blipFill>
        <p:spPr bwMode="auto">
          <a:xfrm>
            <a:off x="0" y="0"/>
            <a:ext cx="9144000" cy="1057275"/>
          </a:xfrm>
          <a:prstGeom prst="rect">
            <a:avLst/>
          </a:prstGeom>
          <a:noFill/>
          <a:ln w="9525">
            <a:noFill/>
            <a:miter lim="800000"/>
            <a:headEnd/>
            <a:tailEnd/>
          </a:ln>
        </p:spPr>
      </p:pic>
      <p:sp>
        <p:nvSpPr>
          <p:cNvPr id="6" name="TextBox 5"/>
          <p:cNvSpPr txBox="1"/>
          <p:nvPr/>
        </p:nvSpPr>
        <p:spPr>
          <a:xfrm>
            <a:off x="533400" y="1143000"/>
            <a:ext cx="8305800" cy="2431435"/>
          </a:xfrm>
          <a:prstGeom prst="rect">
            <a:avLst/>
          </a:prstGeom>
          <a:noFill/>
        </p:spPr>
        <p:txBody>
          <a:bodyPr wrap="square" rtlCol="0">
            <a:spAutoFit/>
          </a:bodyPr>
          <a:lstStyle/>
          <a:p>
            <a:pPr algn="ctr"/>
            <a:r>
              <a:rPr lang="en-US" sz="3200" dirty="0" smtClean="0">
                <a:latin typeface="Arial" pitchFamily="34" charset="0"/>
                <a:cs typeface="Arial" pitchFamily="34" charset="0"/>
              </a:rPr>
              <a:t>First Nation and Rural Communities</a:t>
            </a:r>
          </a:p>
          <a:p>
            <a:r>
              <a:rPr lang="en-US" sz="2400" dirty="0" smtClean="0">
                <a:latin typeface="Arial" pitchFamily="34" charset="0"/>
                <a:cs typeface="Arial" pitchFamily="34" charset="0"/>
              </a:rPr>
              <a:t>While source water protection works to everyone’s benefit, it is of particular concern for rural and First Nation consumers who typically do not have the same resources as urban </a:t>
            </a:r>
            <a:r>
              <a:rPr lang="en-US" sz="2400" dirty="0" err="1" smtClean="0">
                <a:latin typeface="Arial" pitchFamily="34" charset="0"/>
                <a:cs typeface="Arial" pitchFamily="34" charset="0"/>
              </a:rPr>
              <a:t>centres</a:t>
            </a:r>
            <a:r>
              <a:rPr lang="en-US" sz="2400" dirty="0" smtClean="0">
                <a:latin typeface="Arial" pitchFamily="34" charset="0"/>
                <a:cs typeface="Arial" pitchFamily="34" charset="0"/>
              </a:rPr>
              <a:t>. These are the communities who struggle the most when they are forced to treat poor quality source water.</a:t>
            </a:r>
            <a:endParaRPr lang="en-US" sz="2400" dirty="0">
              <a:latin typeface="Arial" pitchFamily="34" charset="0"/>
              <a:cs typeface="Arial" pitchFamily="34" charset="0"/>
            </a:endParaRPr>
          </a:p>
        </p:txBody>
      </p:sp>
      <p:sp>
        <p:nvSpPr>
          <p:cNvPr id="7" name="Line 11"/>
          <p:cNvSpPr>
            <a:spLocks noChangeShapeType="1"/>
          </p:cNvSpPr>
          <p:nvPr/>
        </p:nvSpPr>
        <p:spPr bwMode="auto">
          <a:xfrm>
            <a:off x="609600" y="1676400"/>
            <a:ext cx="7924800" cy="0"/>
          </a:xfrm>
          <a:prstGeom prst="line">
            <a:avLst/>
          </a:prstGeom>
          <a:noFill/>
          <a:ln w="19050">
            <a:solidFill>
              <a:schemeClr val="tx1"/>
            </a:solidFill>
            <a:round/>
            <a:headEnd/>
            <a:tailEnd/>
          </a:ln>
        </p:spPr>
        <p:txBody>
          <a:bodyPr wrap="none" anchor="ctr"/>
          <a:lstStyle/>
          <a:p>
            <a:endParaRPr lang="en-US"/>
          </a:p>
        </p:txBody>
      </p:sp>
      <p:pic>
        <p:nvPicPr>
          <p:cNvPr id="8" name="Picture 2"/>
          <p:cNvPicPr>
            <a:picLocks noChangeAspect="1" noChangeArrowheads="1"/>
          </p:cNvPicPr>
          <p:nvPr/>
        </p:nvPicPr>
        <p:blipFill>
          <a:blip r:embed="rId4" cstate="email"/>
          <a:srcRect/>
          <a:stretch>
            <a:fillRect/>
          </a:stretch>
        </p:blipFill>
        <p:spPr bwMode="auto">
          <a:xfrm>
            <a:off x="609600" y="3505200"/>
            <a:ext cx="4905826" cy="2971799"/>
          </a:xfrm>
          <a:prstGeom prst="rect">
            <a:avLst/>
          </a:prstGeom>
          <a:noFill/>
          <a:ln w="9525">
            <a:noFill/>
            <a:miter lim="800000"/>
            <a:headEnd/>
            <a:tailEnd/>
          </a:ln>
        </p:spPr>
      </p:pic>
      <p:sp>
        <p:nvSpPr>
          <p:cNvPr id="10" name="TextBox 7"/>
          <p:cNvSpPr txBox="1">
            <a:spLocks noChangeArrowheads="1"/>
          </p:cNvSpPr>
          <p:nvPr/>
        </p:nvSpPr>
        <p:spPr bwMode="auto">
          <a:xfrm>
            <a:off x="5572125" y="3505200"/>
            <a:ext cx="3343275" cy="3139321"/>
          </a:xfrm>
          <a:prstGeom prst="rect">
            <a:avLst/>
          </a:prstGeom>
          <a:noFill/>
          <a:ln w="9525">
            <a:noFill/>
            <a:miter lim="800000"/>
            <a:headEnd/>
            <a:tailEnd/>
          </a:ln>
        </p:spPr>
        <p:txBody>
          <a:bodyPr wrap="square">
            <a:spAutoFit/>
          </a:bodyPr>
          <a:lstStyle/>
          <a:p>
            <a:r>
              <a:rPr lang="en-US" sz="2200" dirty="0">
                <a:latin typeface="Arial" pitchFamily="34" charset="0"/>
                <a:cs typeface="Arial" pitchFamily="34" charset="0"/>
              </a:rPr>
              <a:t>Many native communities have to treat very poor quality raw water sources.  Without proper treatment processes, no amount of training and regulations can make these waters safe to drink.</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Line 11"/>
          <p:cNvSpPr>
            <a:spLocks noChangeShapeType="1"/>
          </p:cNvSpPr>
          <p:nvPr/>
        </p:nvSpPr>
        <p:spPr bwMode="auto">
          <a:xfrm>
            <a:off x="609600" y="1600200"/>
            <a:ext cx="7924800" cy="0"/>
          </a:xfrm>
          <a:prstGeom prst="line">
            <a:avLst/>
          </a:prstGeom>
          <a:noFill/>
          <a:ln w="19050">
            <a:solidFill>
              <a:schemeClr val="tx1"/>
            </a:solidFill>
            <a:round/>
            <a:headEnd/>
            <a:tailEnd/>
          </a:ln>
        </p:spPr>
        <p:txBody>
          <a:bodyPr wrap="none" anchor="ctr"/>
          <a:lstStyle/>
          <a:p>
            <a:endParaRPr lang="en-US"/>
          </a:p>
        </p:txBody>
      </p:sp>
      <p:pic>
        <p:nvPicPr>
          <p:cNvPr id="4101" name="Picture 13" descr="background_bottom.jpg                                          000A693BMacintosh HD                   7C25B080:"/>
          <p:cNvPicPr>
            <a:picLocks noChangeAspect="1" noChangeArrowheads="1"/>
          </p:cNvPicPr>
          <p:nvPr/>
        </p:nvPicPr>
        <p:blipFill>
          <a:blip r:embed="rId3" cstate="email"/>
          <a:srcRect/>
          <a:stretch>
            <a:fillRect/>
          </a:stretch>
        </p:blipFill>
        <p:spPr bwMode="auto">
          <a:xfrm>
            <a:off x="0" y="6669088"/>
            <a:ext cx="9144000" cy="188912"/>
          </a:xfrm>
          <a:prstGeom prst="rect">
            <a:avLst/>
          </a:prstGeom>
          <a:noFill/>
          <a:ln w="9525">
            <a:noFill/>
            <a:miter lim="800000"/>
            <a:headEnd/>
            <a:tailEnd/>
          </a:ln>
        </p:spPr>
      </p:pic>
      <p:pic>
        <p:nvPicPr>
          <p:cNvPr id="4102" name="Picture 14" descr="background.jpg                                                 000A693BMacintosh HD                   7C25B080:"/>
          <p:cNvPicPr>
            <a:picLocks noChangeAspect="1" noChangeArrowheads="1"/>
          </p:cNvPicPr>
          <p:nvPr/>
        </p:nvPicPr>
        <p:blipFill>
          <a:blip r:embed="rId4" cstate="email"/>
          <a:srcRect/>
          <a:stretch>
            <a:fillRect/>
          </a:stretch>
        </p:blipFill>
        <p:spPr bwMode="auto">
          <a:xfrm>
            <a:off x="0" y="0"/>
            <a:ext cx="9144000" cy="1057275"/>
          </a:xfrm>
          <a:prstGeom prst="rect">
            <a:avLst/>
          </a:prstGeom>
          <a:noFill/>
          <a:ln w="9525">
            <a:noFill/>
            <a:miter lim="800000"/>
            <a:headEnd/>
            <a:tailEnd/>
          </a:ln>
        </p:spPr>
      </p:pic>
      <p:pic>
        <p:nvPicPr>
          <p:cNvPr id="10242" name="Picture 2"/>
          <p:cNvPicPr>
            <a:picLocks noChangeAspect="1" noChangeArrowheads="1"/>
          </p:cNvPicPr>
          <p:nvPr/>
        </p:nvPicPr>
        <p:blipFill>
          <a:blip r:embed="rId5" cstate="email"/>
          <a:srcRect/>
          <a:stretch>
            <a:fillRect/>
          </a:stretch>
        </p:blipFill>
        <p:spPr bwMode="auto">
          <a:xfrm>
            <a:off x="4572000" y="1676400"/>
            <a:ext cx="4381500" cy="3181350"/>
          </a:xfrm>
          <a:prstGeom prst="rect">
            <a:avLst/>
          </a:prstGeom>
          <a:noFill/>
          <a:ln w="9525">
            <a:noFill/>
            <a:miter lim="800000"/>
            <a:headEnd/>
            <a:tailEnd/>
          </a:ln>
          <a:effectLst/>
        </p:spPr>
      </p:pic>
      <p:pic>
        <p:nvPicPr>
          <p:cNvPr id="10243" name="Picture 3"/>
          <p:cNvPicPr>
            <a:picLocks noChangeAspect="1" noChangeArrowheads="1"/>
          </p:cNvPicPr>
          <p:nvPr/>
        </p:nvPicPr>
        <p:blipFill>
          <a:blip r:embed="rId6" cstate="email"/>
          <a:srcRect/>
          <a:stretch>
            <a:fillRect/>
          </a:stretch>
        </p:blipFill>
        <p:spPr bwMode="auto">
          <a:xfrm>
            <a:off x="228600" y="3429000"/>
            <a:ext cx="4267200" cy="3124200"/>
          </a:xfrm>
          <a:prstGeom prst="rect">
            <a:avLst/>
          </a:prstGeom>
          <a:noFill/>
          <a:ln w="9525">
            <a:noFill/>
            <a:miter lim="800000"/>
            <a:headEnd/>
            <a:tailEnd/>
          </a:ln>
          <a:effectLst/>
        </p:spPr>
      </p:pic>
      <p:sp>
        <p:nvSpPr>
          <p:cNvPr id="7" name="Rectangle 6"/>
          <p:cNvSpPr/>
          <p:nvPr/>
        </p:nvSpPr>
        <p:spPr>
          <a:xfrm>
            <a:off x="609600" y="990600"/>
            <a:ext cx="7924800" cy="584775"/>
          </a:xfrm>
          <a:prstGeom prst="rect">
            <a:avLst/>
          </a:prstGeom>
        </p:spPr>
        <p:txBody>
          <a:bodyPr wrap="square">
            <a:spAutoFit/>
          </a:bodyPr>
          <a:lstStyle/>
          <a:p>
            <a:pPr algn="ctr"/>
            <a:r>
              <a:rPr lang="en-US" sz="3200" dirty="0" smtClean="0">
                <a:latin typeface="Arial" pitchFamily="34" charset="0"/>
                <a:cs typeface="Arial" pitchFamily="34" charset="0"/>
              </a:rPr>
              <a:t>Source Waters for Cities</a:t>
            </a:r>
            <a:endParaRPr lang="en-US" sz="3200" dirty="0">
              <a:latin typeface="Arial" pitchFamily="34" charset="0"/>
              <a:cs typeface="Arial" pitchFamily="34" charset="0"/>
            </a:endParaRPr>
          </a:p>
        </p:txBody>
      </p:sp>
    </p:spTree>
  </p:cSld>
  <p:clrMapOvr>
    <a:masterClrMapping/>
  </p:clrMapOvr>
  <p:transition>
    <p:wheel spokes="0"/>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descr="background_bottom.jpg                                          000A693BMacintosh HD                   7C25B080:"/>
          <p:cNvPicPr>
            <a:picLocks noChangeAspect="1" noChangeArrowheads="1"/>
          </p:cNvPicPr>
          <p:nvPr/>
        </p:nvPicPr>
        <p:blipFill>
          <a:blip r:embed="rId2" cstate="email"/>
          <a:srcRect/>
          <a:stretch>
            <a:fillRect/>
          </a:stretch>
        </p:blipFill>
        <p:spPr bwMode="auto">
          <a:xfrm>
            <a:off x="0" y="6669088"/>
            <a:ext cx="9144000" cy="188912"/>
          </a:xfrm>
          <a:prstGeom prst="rect">
            <a:avLst/>
          </a:prstGeom>
          <a:noFill/>
          <a:ln w="9525">
            <a:noFill/>
            <a:miter lim="800000"/>
            <a:headEnd/>
            <a:tailEnd/>
          </a:ln>
        </p:spPr>
      </p:pic>
      <p:pic>
        <p:nvPicPr>
          <p:cNvPr id="5" name="Picture 14" descr="background.jpg                                                 000A693BMacintosh HD                   7C25B080:"/>
          <p:cNvPicPr>
            <a:picLocks noChangeAspect="1" noChangeArrowheads="1"/>
          </p:cNvPicPr>
          <p:nvPr/>
        </p:nvPicPr>
        <p:blipFill>
          <a:blip r:embed="rId3" cstate="email"/>
          <a:srcRect/>
          <a:stretch>
            <a:fillRect/>
          </a:stretch>
        </p:blipFill>
        <p:spPr bwMode="auto">
          <a:xfrm>
            <a:off x="0" y="0"/>
            <a:ext cx="9144000" cy="1057275"/>
          </a:xfrm>
          <a:prstGeom prst="rect">
            <a:avLst/>
          </a:prstGeom>
          <a:noFill/>
          <a:ln w="9525">
            <a:noFill/>
            <a:miter lim="800000"/>
            <a:headEnd/>
            <a:tailEnd/>
          </a:ln>
        </p:spPr>
      </p:pic>
      <p:sp>
        <p:nvSpPr>
          <p:cNvPr id="6" name="TextBox 5"/>
          <p:cNvSpPr txBox="1"/>
          <p:nvPr/>
        </p:nvSpPr>
        <p:spPr>
          <a:xfrm>
            <a:off x="533400" y="1143000"/>
            <a:ext cx="8305800" cy="1569660"/>
          </a:xfrm>
          <a:prstGeom prst="rect">
            <a:avLst/>
          </a:prstGeom>
          <a:noFill/>
        </p:spPr>
        <p:txBody>
          <a:bodyPr wrap="square" rtlCol="0">
            <a:spAutoFit/>
          </a:bodyPr>
          <a:lstStyle/>
          <a:p>
            <a:pPr algn="ctr"/>
            <a:r>
              <a:rPr lang="en-US" sz="3200" dirty="0" smtClean="0">
                <a:latin typeface="Arial" pitchFamily="34" charset="0"/>
                <a:cs typeface="Arial" pitchFamily="34" charset="0"/>
              </a:rPr>
              <a:t>Source Water for Aboriginal Communities</a:t>
            </a:r>
            <a:br>
              <a:rPr lang="en-US" sz="3200" dirty="0" smtClean="0">
                <a:latin typeface="Arial" pitchFamily="34" charset="0"/>
                <a:cs typeface="Arial" pitchFamily="34" charset="0"/>
              </a:rPr>
            </a:br>
            <a:r>
              <a:rPr lang="en-US" sz="3200" dirty="0" smtClean="0">
                <a:latin typeface="Arial" pitchFamily="34" charset="0"/>
                <a:cs typeface="Arial" pitchFamily="34" charset="0"/>
              </a:rPr>
              <a:t>Saddle Lake First Nation Raw Water, Dissolved Organics (DOC)</a:t>
            </a:r>
          </a:p>
        </p:txBody>
      </p:sp>
      <p:sp>
        <p:nvSpPr>
          <p:cNvPr id="7" name="Line 11"/>
          <p:cNvSpPr>
            <a:spLocks noChangeShapeType="1"/>
          </p:cNvSpPr>
          <p:nvPr/>
        </p:nvSpPr>
        <p:spPr bwMode="auto">
          <a:xfrm>
            <a:off x="609600" y="2667000"/>
            <a:ext cx="7924800" cy="0"/>
          </a:xfrm>
          <a:prstGeom prst="line">
            <a:avLst/>
          </a:prstGeom>
          <a:noFill/>
          <a:ln w="19050">
            <a:solidFill>
              <a:schemeClr val="tx1"/>
            </a:solidFill>
            <a:round/>
            <a:headEnd/>
            <a:tailEnd/>
          </a:ln>
        </p:spPr>
        <p:txBody>
          <a:bodyPr wrap="none" anchor="ctr"/>
          <a:lstStyle/>
          <a:p>
            <a:endParaRPr lang="en-US"/>
          </a:p>
        </p:txBody>
      </p:sp>
      <p:pic>
        <p:nvPicPr>
          <p:cNvPr id="9" name="Picture 3" descr="DSCN0944"/>
          <p:cNvPicPr>
            <a:picLocks noChangeAspect="1" noChangeArrowheads="1"/>
          </p:cNvPicPr>
          <p:nvPr/>
        </p:nvPicPr>
        <p:blipFill>
          <a:blip r:embed="rId4" cstate="email"/>
          <a:srcRect/>
          <a:stretch>
            <a:fillRect/>
          </a:stretch>
        </p:blipFill>
        <p:spPr bwMode="auto">
          <a:xfrm>
            <a:off x="533400" y="2819400"/>
            <a:ext cx="8077200" cy="3702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descr="background_bottom.jpg                                          000A693BMacintosh HD                   7C25B080:"/>
          <p:cNvPicPr>
            <a:picLocks noChangeAspect="1" noChangeArrowheads="1"/>
          </p:cNvPicPr>
          <p:nvPr/>
        </p:nvPicPr>
        <p:blipFill>
          <a:blip r:embed="rId2" cstate="email"/>
          <a:srcRect/>
          <a:stretch>
            <a:fillRect/>
          </a:stretch>
        </p:blipFill>
        <p:spPr bwMode="auto">
          <a:xfrm>
            <a:off x="0" y="6669088"/>
            <a:ext cx="9144000" cy="188912"/>
          </a:xfrm>
          <a:prstGeom prst="rect">
            <a:avLst/>
          </a:prstGeom>
          <a:noFill/>
          <a:ln w="9525">
            <a:noFill/>
            <a:miter lim="800000"/>
            <a:headEnd/>
            <a:tailEnd/>
          </a:ln>
        </p:spPr>
      </p:pic>
      <p:pic>
        <p:nvPicPr>
          <p:cNvPr id="5" name="Picture 14" descr="background.jpg                                                 000A693BMacintosh HD                   7C25B080:"/>
          <p:cNvPicPr>
            <a:picLocks noChangeAspect="1" noChangeArrowheads="1"/>
          </p:cNvPicPr>
          <p:nvPr/>
        </p:nvPicPr>
        <p:blipFill>
          <a:blip r:embed="rId3" cstate="email"/>
          <a:srcRect/>
          <a:stretch>
            <a:fillRect/>
          </a:stretch>
        </p:blipFill>
        <p:spPr bwMode="auto">
          <a:xfrm>
            <a:off x="0" y="0"/>
            <a:ext cx="9144000" cy="1057275"/>
          </a:xfrm>
          <a:prstGeom prst="rect">
            <a:avLst/>
          </a:prstGeom>
          <a:noFill/>
          <a:ln w="9525">
            <a:noFill/>
            <a:miter lim="800000"/>
            <a:headEnd/>
            <a:tailEnd/>
          </a:ln>
        </p:spPr>
      </p:pic>
      <p:sp>
        <p:nvSpPr>
          <p:cNvPr id="6" name="TextBox 5"/>
          <p:cNvSpPr txBox="1"/>
          <p:nvPr/>
        </p:nvSpPr>
        <p:spPr>
          <a:xfrm>
            <a:off x="533400" y="1143000"/>
            <a:ext cx="8305800" cy="1077218"/>
          </a:xfrm>
          <a:prstGeom prst="rect">
            <a:avLst/>
          </a:prstGeom>
          <a:noFill/>
        </p:spPr>
        <p:txBody>
          <a:bodyPr wrap="square" rtlCol="0">
            <a:spAutoFit/>
          </a:bodyPr>
          <a:lstStyle/>
          <a:p>
            <a:pPr algn="ctr"/>
            <a:r>
              <a:rPr lang="en-US" sz="3200" dirty="0" smtClean="0">
                <a:latin typeface="Arial" pitchFamily="34" charset="0"/>
                <a:cs typeface="Arial" pitchFamily="34" charset="0"/>
              </a:rPr>
              <a:t>Saddle Lake Source Water Close-up, Note Canoe Trail that was 1.5 Hours Old</a:t>
            </a:r>
          </a:p>
        </p:txBody>
      </p:sp>
      <p:sp>
        <p:nvSpPr>
          <p:cNvPr id="7" name="Line 11"/>
          <p:cNvSpPr>
            <a:spLocks noChangeShapeType="1"/>
          </p:cNvSpPr>
          <p:nvPr/>
        </p:nvSpPr>
        <p:spPr bwMode="auto">
          <a:xfrm>
            <a:off x="609600" y="2133600"/>
            <a:ext cx="7924800" cy="0"/>
          </a:xfrm>
          <a:prstGeom prst="line">
            <a:avLst/>
          </a:prstGeom>
          <a:noFill/>
          <a:ln w="19050">
            <a:solidFill>
              <a:schemeClr val="tx1"/>
            </a:solidFill>
            <a:round/>
            <a:headEnd/>
            <a:tailEnd/>
          </a:ln>
        </p:spPr>
        <p:txBody>
          <a:bodyPr wrap="none" anchor="ctr"/>
          <a:lstStyle/>
          <a:p>
            <a:endParaRPr lang="en-US"/>
          </a:p>
        </p:txBody>
      </p:sp>
      <p:pic>
        <p:nvPicPr>
          <p:cNvPr id="8" name="Picture 4" descr="DSCN0946"/>
          <p:cNvPicPr>
            <a:picLocks noChangeAspect="1" noChangeArrowheads="1"/>
          </p:cNvPicPr>
          <p:nvPr/>
        </p:nvPicPr>
        <p:blipFill>
          <a:blip r:embed="rId4" cstate="email"/>
          <a:srcRect/>
          <a:stretch>
            <a:fillRect/>
          </a:stretch>
        </p:blipFill>
        <p:spPr bwMode="auto">
          <a:xfrm>
            <a:off x="609600" y="2209800"/>
            <a:ext cx="7947829" cy="441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descr="background_bottom.jpg                                          000A693BMacintosh HD                   7C25B080:"/>
          <p:cNvPicPr>
            <a:picLocks noChangeAspect="1" noChangeArrowheads="1"/>
          </p:cNvPicPr>
          <p:nvPr/>
        </p:nvPicPr>
        <p:blipFill>
          <a:blip r:embed="rId2" cstate="email"/>
          <a:srcRect/>
          <a:stretch>
            <a:fillRect/>
          </a:stretch>
        </p:blipFill>
        <p:spPr bwMode="auto">
          <a:xfrm>
            <a:off x="0" y="6669088"/>
            <a:ext cx="9144000" cy="188912"/>
          </a:xfrm>
          <a:prstGeom prst="rect">
            <a:avLst/>
          </a:prstGeom>
          <a:noFill/>
          <a:ln w="9525">
            <a:noFill/>
            <a:miter lim="800000"/>
            <a:headEnd/>
            <a:tailEnd/>
          </a:ln>
        </p:spPr>
      </p:pic>
      <p:pic>
        <p:nvPicPr>
          <p:cNvPr id="5" name="Picture 14" descr="background.jpg                                                 000A693BMacintosh HD                   7C25B080:"/>
          <p:cNvPicPr>
            <a:picLocks noChangeAspect="1" noChangeArrowheads="1"/>
          </p:cNvPicPr>
          <p:nvPr/>
        </p:nvPicPr>
        <p:blipFill>
          <a:blip r:embed="rId3" cstate="email"/>
          <a:srcRect/>
          <a:stretch>
            <a:fillRect/>
          </a:stretch>
        </p:blipFill>
        <p:spPr bwMode="auto">
          <a:xfrm>
            <a:off x="0" y="0"/>
            <a:ext cx="9144000" cy="1057275"/>
          </a:xfrm>
          <a:prstGeom prst="rect">
            <a:avLst/>
          </a:prstGeom>
          <a:noFill/>
          <a:ln w="9525">
            <a:noFill/>
            <a:miter lim="800000"/>
            <a:headEnd/>
            <a:tailEnd/>
          </a:ln>
        </p:spPr>
      </p:pic>
      <p:sp>
        <p:nvSpPr>
          <p:cNvPr id="6" name="TextBox 5"/>
          <p:cNvSpPr txBox="1"/>
          <p:nvPr/>
        </p:nvSpPr>
        <p:spPr>
          <a:xfrm>
            <a:off x="533400" y="1143000"/>
            <a:ext cx="8305800" cy="584775"/>
          </a:xfrm>
          <a:prstGeom prst="rect">
            <a:avLst/>
          </a:prstGeom>
          <a:noFill/>
        </p:spPr>
        <p:txBody>
          <a:bodyPr wrap="square" rtlCol="0">
            <a:spAutoFit/>
          </a:bodyPr>
          <a:lstStyle/>
          <a:p>
            <a:pPr algn="ctr"/>
            <a:r>
              <a:rPr lang="en-US" sz="3200" dirty="0" smtClean="0">
                <a:latin typeface="Arial" pitchFamily="34" charset="0"/>
                <a:cs typeface="Arial" pitchFamily="34" charset="0"/>
              </a:rPr>
              <a:t>Canoe Trail</a:t>
            </a:r>
          </a:p>
        </p:txBody>
      </p:sp>
      <p:sp>
        <p:nvSpPr>
          <p:cNvPr id="7" name="Line 11"/>
          <p:cNvSpPr>
            <a:spLocks noChangeShapeType="1"/>
          </p:cNvSpPr>
          <p:nvPr/>
        </p:nvSpPr>
        <p:spPr bwMode="auto">
          <a:xfrm>
            <a:off x="685800" y="1676400"/>
            <a:ext cx="7924800" cy="0"/>
          </a:xfrm>
          <a:prstGeom prst="line">
            <a:avLst/>
          </a:prstGeom>
          <a:noFill/>
          <a:ln w="19050">
            <a:solidFill>
              <a:schemeClr val="tx1"/>
            </a:solidFill>
            <a:round/>
            <a:headEnd/>
            <a:tailEnd/>
          </a:ln>
        </p:spPr>
        <p:txBody>
          <a:bodyPr wrap="none" anchor="ctr"/>
          <a:lstStyle/>
          <a:p>
            <a:endParaRPr lang="en-US"/>
          </a:p>
        </p:txBody>
      </p:sp>
      <p:pic>
        <p:nvPicPr>
          <p:cNvPr id="9" name="Picture 4" descr="DSCN0947"/>
          <p:cNvPicPr>
            <a:picLocks noChangeAspect="1" noChangeArrowheads="1"/>
          </p:cNvPicPr>
          <p:nvPr/>
        </p:nvPicPr>
        <p:blipFill>
          <a:blip r:embed="rId4" cstate="email"/>
          <a:srcRect/>
          <a:stretch>
            <a:fillRect/>
          </a:stretch>
        </p:blipFill>
        <p:spPr bwMode="auto">
          <a:xfrm>
            <a:off x="533400" y="1752600"/>
            <a:ext cx="8305800" cy="48320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descr="background_bottom.jpg                                          000A693BMacintosh HD                   7C25B080:"/>
          <p:cNvPicPr>
            <a:picLocks noChangeAspect="1" noChangeArrowheads="1"/>
          </p:cNvPicPr>
          <p:nvPr/>
        </p:nvPicPr>
        <p:blipFill>
          <a:blip r:embed="rId2" cstate="email"/>
          <a:srcRect/>
          <a:stretch>
            <a:fillRect/>
          </a:stretch>
        </p:blipFill>
        <p:spPr bwMode="auto">
          <a:xfrm>
            <a:off x="0" y="6669088"/>
            <a:ext cx="9144000" cy="188912"/>
          </a:xfrm>
          <a:prstGeom prst="rect">
            <a:avLst/>
          </a:prstGeom>
          <a:noFill/>
          <a:ln w="9525">
            <a:noFill/>
            <a:miter lim="800000"/>
            <a:headEnd/>
            <a:tailEnd/>
          </a:ln>
        </p:spPr>
      </p:pic>
      <p:pic>
        <p:nvPicPr>
          <p:cNvPr id="5" name="Picture 14" descr="background.jpg                                                 000A693BMacintosh HD                   7C25B080:"/>
          <p:cNvPicPr>
            <a:picLocks noChangeAspect="1" noChangeArrowheads="1"/>
          </p:cNvPicPr>
          <p:nvPr/>
        </p:nvPicPr>
        <p:blipFill>
          <a:blip r:embed="rId3" cstate="email"/>
          <a:srcRect/>
          <a:stretch>
            <a:fillRect/>
          </a:stretch>
        </p:blipFill>
        <p:spPr bwMode="auto">
          <a:xfrm>
            <a:off x="0" y="0"/>
            <a:ext cx="9144000" cy="1057275"/>
          </a:xfrm>
          <a:prstGeom prst="rect">
            <a:avLst/>
          </a:prstGeom>
          <a:noFill/>
          <a:ln w="9525">
            <a:noFill/>
            <a:miter lim="800000"/>
            <a:headEnd/>
            <a:tailEnd/>
          </a:ln>
        </p:spPr>
      </p:pic>
      <p:sp>
        <p:nvSpPr>
          <p:cNvPr id="6" name="TextBox 5"/>
          <p:cNvSpPr txBox="1"/>
          <p:nvPr/>
        </p:nvSpPr>
        <p:spPr>
          <a:xfrm>
            <a:off x="533400" y="1143000"/>
            <a:ext cx="8305800" cy="584775"/>
          </a:xfrm>
          <a:prstGeom prst="rect">
            <a:avLst/>
          </a:prstGeom>
          <a:noFill/>
        </p:spPr>
        <p:txBody>
          <a:bodyPr wrap="square" rtlCol="0">
            <a:spAutoFit/>
          </a:bodyPr>
          <a:lstStyle/>
          <a:p>
            <a:pPr algn="ctr"/>
            <a:r>
              <a:rPr lang="en-US" sz="3200" dirty="0" smtClean="0">
                <a:latin typeface="Arial" pitchFamily="34" charset="0"/>
                <a:cs typeface="Arial" pitchFamily="34" charset="0"/>
              </a:rPr>
              <a:t>Anaerobic Surface Water</a:t>
            </a:r>
          </a:p>
        </p:txBody>
      </p:sp>
      <p:sp>
        <p:nvSpPr>
          <p:cNvPr id="7" name="Line 11"/>
          <p:cNvSpPr>
            <a:spLocks noChangeShapeType="1"/>
          </p:cNvSpPr>
          <p:nvPr/>
        </p:nvSpPr>
        <p:spPr bwMode="auto">
          <a:xfrm>
            <a:off x="685800" y="1676400"/>
            <a:ext cx="7924800" cy="0"/>
          </a:xfrm>
          <a:prstGeom prst="line">
            <a:avLst/>
          </a:prstGeom>
          <a:noFill/>
          <a:ln w="19050">
            <a:solidFill>
              <a:schemeClr val="tx1"/>
            </a:solidFill>
            <a:round/>
            <a:headEnd/>
            <a:tailEnd/>
          </a:ln>
        </p:spPr>
        <p:txBody>
          <a:bodyPr wrap="none" anchor="ctr"/>
          <a:lstStyle/>
          <a:p>
            <a:endParaRPr lang="en-US"/>
          </a:p>
        </p:txBody>
      </p:sp>
      <p:pic>
        <p:nvPicPr>
          <p:cNvPr id="8" name="Picture 4" descr="DSCN0940"/>
          <p:cNvPicPr>
            <a:picLocks noChangeAspect="1" noChangeArrowheads="1"/>
          </p:cNvPicPr>
          <p:nvPr/>
        </p:nvPicPr>
        <p:blipFill>
          <a:blip r:embed="rId4" cstate="email"/>
          <a:srcRect/>
          <a:stretch>
            <a:fillRect/>
          </a:stretch>
        </p:blipFill>
        <p:spPr bwMode="auto">
          <a:xfrm>
            <a:off x="609600" y="1752600"/>
            <a:ext cx="8128000"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Line 11"/>
          <p:cNvSpPr>
            <a:spLocks noChangeShapeType="1"/>
          </p:cNvSpPr>
          <p:nvPr/>
        </p:nvSpPr>
        <p:spPr bwMode="auto">
          <a:xfrm>
            <a:off x="609600" y="1600200"/>
            <a:ext cx="7924800" cy="0"/>
          </a:xfrm>
          <a:prstGeom prst="line">
            <a:avLst/>
          </a:prstGeom>
          <a:noFill/>
          <a:ln w="19050">
            <a:solidFill>
              <a:schemeClr val="tx1"/>
            </a:solidFill>
            <a:round/>
            <a:headEnd/>
            <a:tailEnd/>
          </a:ln>
        </p:spPr>
        <p:txBody>
          <a:bodyPr wrap="none" anchor="ctr"/>
          <a:lstStyle/>
          <a:p>
            <a:endParaRPr lang="en-US"/>
          </a:p>
        </p:txBody>
      </p:sp>
      <p:pic>
        <p:nvPicPr>
          <p:cNvPr id="4101" name="Picture 13" descr="background_bottom.jpg                                          000A693BMacintosh HD                   7C25B080:"/>
          <p:cNvPicPr>
            <a:picLocks noChangeAspect="1" noChangeArrowheads="1"/>
          </p:cNvPicPr>
          <p:nvPr/>
        </p:nvPicPr>
        <p:blipFill>
          <a:blip r:embed="rId3" cstate="email"/>
          <a:srcRect/>
          <a:stretch>
            <a:fillRect/>
          </a:stretch>
        </p:blipFill>
        <p:spPr bwMode="auto">
          <a:xfrm>
            <a:off x="0" y="6669088"/>
            <a:ext cx="9144000" cy="188912"/>
          </a:xfrm>
          <a:prstGeom prst="rect">
            <a:avLst/>
          </a:prstGeom>
          <a:noFill/>
          <a:ln w="9525">
            <a:noFill/>
            <a:miter lim="800000"/>
            <a:headEnd/>
            <a:tailEnd/>
          </a:ln>
        </p:spPr>
      </p:pic>
      <p:pic>
        <p:nvPicPr>
          <p:cNvPr id="4102" name="Picture 14" descr="background.jpg                                                 000A693BMacintosh HD                   7C25B080:"/>
          <p:cNvPicPr>
            <a:picLocks noChangeAspect="1" noChangeArrowheads="1"/>
          </p:cNvPicPr>
          <p:nvPr/>
        </p:nvPicPr>
        <p:blipFill>
          <a:blip r:embed="rId4" cstate="email"/>
          <a:srcRect/>
          <a:stretch>
            <a:fillRect/>
          </a:stretch>
        </p:blipFill>
        <p:spPr bwMode="auto">
          <a:xfrm>
            <a:off x="0" y="0"/>
            <a:ext cx="9144000" cy="1057275"/>
          </a:xfrm>
          <a:prstGeom prst="rect">
            <a:avLst/>
          </a:prstGeom>
          <a:noFill/>
          <a:ln w="9525">
            <a:noFill/>
            <a:miter lim="800000"/>
            <a:headEnd/>
            <a:tailEnd/>
          </a:ln>
        </p:spPr>
      </p:pic>
      <p:pic>
        <p:nvPicPr>
          <p:cNvPr id="20482" name="Picture 2"/>
          <p:cNvPicPr>
            <a:picLocks noChangeAspect="1" noChangeArrowheads="1"/>
          </p:cNvPicPr>
          <p:nvPr/>
        </p:nvPicPr>
        <p:blipFill>
          <a:blip r:embed="rId5" cstate="email"/>
          <a:srcRect/>
          <a:stretch>
            <a:fillRect/>
          </a:stretch>
        </p:blipFill>
        <p:spPr bwMode="auto">
          <a:xfrm>
            <a:off x="609600" y="1676400"/>
            <a:ext cx="7924800" cy="4832400"/>
          </a:xfrm>
          <a:prstGeom prst="rect">
            <a:avLst/>
          </a:prstGeom>
          <a:noFill/>
          <a:ln w="9525">
            <a:noFill/>
            <a:miter lim="800000"/>
            <a:headEnd/>
            <a:tailEnd/>
          </a:ln>
          <a:effectLst/>
        </p:spPr>
      </p:pic>
      <p:sp>
        <p:nvSpPr>
          <p:cNvPr id="6" name="Rectangle 5"/>
          <p:cNvSpPr/>
          <p:nvPr/>
        </p:nvSpPr>
        <p:spPr>
          <a:xfrm>
            <a:off x="609600" y="1066800"/>
            <a:ext cx="7924800" cy="584775"/>
          </a:xfrm>
          <a:prstGeom prst="rect">
            <a:avLst/>
          </a:prstGeom>
        </p:spPr>
        <p:txBody>
          <a:bodyPr wrap="square">
            <a:spAutoFit/>
          </a:bodyPr>
          <a:lstStyle/>
          <a:p>
            <a:pPr algn="ctr"/>
            <a:r>
              <a:rPr lang="en-US" sz="3200" dirty="0" smtClean="0">
                <a:latin typeface="Arial" pitchFamily="34" charset="0"/>
                <a:cs typeface="Arial" pitchFamily="34" charset="0"/>
              </a:rPr>
              <a:t>Windy Day by the WTP</a:t>
            </a:r>
            <a:endParaRPr lang="en-US" sz="3200" dirty="0">
              <a:latin typeface="Arial" pitchFamily="34" charset="0"/>
              <a:cs typeface="Arial" pitchFamily="34" charset="0"/>
            </a:endParaRPr>
          </a:p>
        </p:txBody>
      </p:sp>
    </p:spTree>
  </p:cSld>
  <p:clrMapOvr>
    <a:masterClrMapping/>
  </p:clrMapOvr>
  <p:transition>
    <p:wheel spokes="0"/>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descr="background_bottom.jpg                                          000A693BMacintosh HD                   7C25B080:"/>
          <p:cNvPicPr>
            <a:picLocks noChangeAspect="1" noChangeArrowheads="1"/>
          </p:cNvPicPr>
          <p:nvPr/>
        </p:nvPicPr>
        <p:blipFill>
          <a:blip r:embed="rId2" cstate="email"/>
          <a:srcRect/>
          <a:stretch>
            <a:fillRect/>
          </a:stretch>
        </p:blipFill>
        <p:spPr bwMode="auto">
          <a:xfrm>
            <a:off x="0" y="6669088"/>
            <a:ext cx="9144000" cy="188912"/>
          </a:xfrm>
          <a:prstGeom prst="rect">
            <a:avLst/>
          </a:prstGeom>
          <a:noFill/>
          <a:ln w="9525">
            <a:noFill/>
            <a:miter lim="800000"/>
            <a:headEnd/>
            <a:tailEnd/>
          </a:ln>
        </p:spPr>
      </p:pic>
      <p:pic>
        <p:nvPicPr>
          <p:cNvPr id="5" name="Picture 14" descr="background.jpg                                                 000A693BMacintosh HD                   7C25B080:"/>
          <p:cNvPicPr>
            <a:picLocks noChangeAspect="1" noChangeArrowheads="1"/>
          </p:cNvPicPr>
          <p:nvPr/>
        </p:nvPicPr>
        <p:blipFill>
          <a:blip r:embed="rId3" cstate="email"/>
          <a:srcRect/>
          <a:stretch>
            <a:fillRect/>
          </a:stretch>
        </p:blipFill>
        <p:spPr bwMode="auto">
          <a:xfrm>
            <a:off x="0" y="0"/>
            <a:ext cx="9144000" cy="1057275"/>
          </a:xfrm>
          <a:prstGeom prst="rect">
            <a:avLst/>
          </a:prstGeom>
          <a:noFill/>
          <a:ln w="9525">
            <a:noFill/>
            <a:miter lim="800000"/>
            <a:headEnd/>
            <a:tailEnd/>
          </a:ln>
        </p:spPr>
      </p:pic>
      <p:sp>
        <p:nvSpPr>
          <p:cNvPr id="6" name="TextBox 5"/>
          <p:cNvSpPr txBox="1"/>
          <p:nvPr/>
        </p:nvSpPr>
        <p:spPr>
          <a:xfrm>
            <a:off x="228600" y="1066800"/>
            <a:ext cx="8610600" cy="1969770"/>
          </a:xfrm>
          <a:prstGeom prst="rect">
            <a:avLst/>
          </a:prstGeom>
          <a:noFill/>
        </p:spPr>
        <p:txBody>
          <a:bodyPr wrap="square" rtlCol="0">
            <a:spAutoFit/>
          </a:bodyPr>
          <a:lstStyle/>
          <a:p>
            <a:pPr algn="ctr"/>
            <a:r>
              <a:rPr lang="en-US" sz="3200" dirty="0" smtClean="0">
                <a:latin typeface="Arial" pitchFamily="34" charset="0"/>
                <a:cs typeface="Arial" pitchFamily="34" charset="0"/>
              </a:rPr>
              <a:t>The First Step is Protecting Source Water</a:t>
            </a:r>
          </a:p>
          <a:p>
            <a:r>
              <a:rPr lang="en-US" sz="2400" b="1" i="1" dirty="0" smtClean="0">
                <a:latin typeface="Arial" pitchFamily="34" charset="0"/>
                <a:cs typeface="Arial" pitchFamily="34" charset="0"/>
              </a:rPr>
              <a:t>"The first barrier to the contamination of drinking water</a:t>
            </a:r>
            <a:br>
              <a:rPr lang="en-US" sz="2400" b="1" i="1" dirty="0" smtClean="0">
                <a:latin typeface="Arial" pitchFamily="34" charset="0"/>
                <a:cs typeface="Arial" pitchFamily="34" charset="0"/>
              </a:rPr>
            </a:br>
            <a:r>
              <a:rPr lang="en-US" sz="2400" b="1" i="1" dirty="0" smtClean="0">
                <a:latin typeface="Arial" pitchFamily="34" charset="0"/>
                <a:cs typeface="Arial" pitchFamily="34" charset="0"/>
              </a:rPr>
              <a:t>involves protecting the sources of drinking water."  </a:t>
            </a:r>
            <a:r>
              <a:rPr lang="en-US" sz="2400" i="1" dirty="0" smtClean="0">
                <a:latin typeface="Arial" pitchFamily="34" charset="0"/>
                <a:cs typeface="Arial" pitchFamily="34" charset="0"/>
              </a:rPr>
              <a:t/>
            </a:r>
            <a:br>
              <a:rPr lang="en-US" sz="2400" i="1" dirty="0" smtClean="0">
                <a:latin typeface="Arial" pitchFamily="34" charset="0"/>
                <a:cs typeface="Arial" pitchFamily="34" charset="0"/>
              </a:rPr>
            </a:br>
            <a:r>
              <a:rPr lang="en-US" sz="2400" dirty="0" smtClean="0">
                <a:latin typeface="Arial" pitchFamily="34" charset="0"/>
                <a:cs typeface="Arial" pitchFamily="34" charset="0"/>
              </a:rPr>
              <a:t>- Justice Dennis O'Connor, Walkerton Inquiry 2002</a:t>
            </a:r>
            <a:r>
              <a:rPr lang="en-US" i="1" dirty="0" smtClean="0"/>
              <a:t/>
            </a:r>
            <a:br>
              <a:rPr lang="en-US" i="1" dirty="0" smtClean="0"/>
            </a:br>
            <a:endParaRPr lang="en-US" dirty="0"/>
          </a:p>
        </p:txBody>
      </p:sp>
      <p:pic>
        <p:nvPicPr>
          <p:cNvPr id="7" name="Picture 7" descr="Foam36.jpg"/>
          <p:cNvPicPr>
            <a:picLocks noChangeAspect="1"/>
          </p:cNvPicPr>
          <p:nvPr/>
        </p:nvPicPr>
        <p:blipFill>
          <a:blip r:embed="rId4" cstate="email"/>
          <a:srcRect/>
          <a:stretch>
            <a:fillRect/>
          </a:stretch>
        </p:blipFill>
        <p:spPr bwMode="auto">
          <a:xfrm>
            <a:off x="1600200" y="2667000"/>
            <a:ext cx="6082291" cy="3825458"/>
          </a:xfrm>
          <a:prstGeom prst="rect">
            <a:avLst/>
          </a:prstGeom>
          <a:noFill/>
          <a:ln w="9525">
            <a:noFill/>
            <a:miter lim="800000"/>
            <a:headEnd/>
            <a:tailEnd/>
          </a:ln>
        </p:spPr>
      </p:pic>
      <p:sp>
        <p:nvSpPr>
          <p:cNvPr id="8" name="Line 11"/>
          <p:cNvSpPr>
            <a:spLocks noChangeShapeType="1"/>
          </p:cNvSpPr>
          <p:nvPr/>
        </p:nvSpPr>
        <p:spPr bwMode="auto">
          <a:xfrm>
            <a:off x="533400" y="1600200"/>
            <a:ext cx="7924800" cy="0"/>
          </a:xfrm>
          <a:prstGeom prst="line">
            <a:avLst/>
          </a:prstGeom>
          <a:noFill/>
          <a:ln w="19050">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Line 11"/>
          <p:cNvSpPr>
            <a:spLocks noChangeShapeType="1"/>
          </p:cNvSpPr>
          <p:nvPr/>
        </p:nvSpPr>
        <p:spPr bwMode="auto">
          <a:xfrm>
            <a:off x="609600" y="1600200"/>
            <a:ext cx="7924800" cy="0"/>
          </a:xfrm>
          <a:prstGeom prst="line">
            <a:avLst/>
          </a:prstGeom>
          <a:noFill/>
          <a:ln w="19050">
            <a:solidFill>
              <a:schemeClr val="tx1"/>
            </a:solidFill>
            <a:round/>
            <a:headEnd/>
            <a:tailEnd/>
          </a:ln>
        </p:spPr>
        <p:txBody>
          <a:bodyPr wrap="none" anchor="ctr"/>
          <a:lstStyle/>
          <a:p>
            <a:endParaRPr lang="en-US"/>
          </a:p>
        </p:txBody>
      </p:sp>
      <p:pic>
        <p:nvPicPr>
          <p:cNvPr id="4101" name="Picture 13" descr="background_bottom.jpg                                          000A693BMacintosh HD                   7C25B080:"/>
          <p:cNvPicPr>
            <a:picLocks noChangeAspect="1" noChangeArrowheads="1"/>
          </p:cNvPicPr>
          <p:nvPr/>
        </p:nvPicPr>
        <p:blipFill>
          <a:blip r:embed="rId3" cstate="email"/>
          <a:srcRect/>
          <a:stretch>
            <a:fillRect/>
          </a:stretch>
        </p:blipFill>
        <p:spPr bwMode="auto">
          <a:xfrm>
            <a:off x="0" y="6669088"/>
            <a:ext cx="9144000" cy="188912"/>
          </a:xfrm>
          <a:prstGeom prst="rect">
            <a:avLst/>
          </a:prstGeom>
          <a:noFill/>
          <a:ln w="9525">
            <a:noFill/>
            <a:miter lim="800000"/>
            <a:headEnd/>
            <a:tailEnd/>
          </a:ln>
        </p:spPr>
      </p:pic>
      <p:pic>
        <p:nvPicPr>
          <p:cNvPr id="4102" name="Picture 14" descr="background.jpg                                                 000A693BMacintosh HD                   7C25B080:"/>
          <p:cNvPicPr>
            <a:picLocks noChangeAspect="1" noChangeArrowheads="1"/>
          </p:cNvPicPr>
          <p:nvPr/>
        </p:nvPicPr>
        <p:blipFill>
          <a:blip r:embed="rId4" cstate="email"/>
          <a:srcRect/>
          <a:stretch>
            <a:fillRect/>
          </a:stretch>
        </p:blipFill>
        <p:spPr bwMode="auto">
          <a:xfrm>
            <a:off x="0" y="0"/>
            <a:ext cx="9144000" cy="1057275"/>
          </a:xfrm>
          <a:prstGeom prst="rect">
            <a:avLst/>
          </a:prstGeom>
          <a:noFill/>
          <a:ln w="9525">
            <a:noFill/>
            <a:miter lim="800000"/>
            <a:headEnd/>
            <a:tailEnd/>
          </a:ln>
        </p:spPr>
      </p:pic>
      <p:pic>
        <p:nvPicPr>
          <p:cNvPr id="18434" name="Picture 2"/>
          <p:cNvPicPr>
            <a:picLocks noChangeAspect="1" noChangeArrowheads="1"/>
          </p:cNvPicPr>
          <p:nvPr/>
        </p:nvPicPr>
        <p:blipFill>
          <a:blip r:embed="rId5" cstate="email"/>
          <a:srcRect/>
          <a:stretch>
            <a:fillRect/>
          </a:stretch>
        </p:blipFill>
        <p:spPr bwMode="auto">
          <a:xfrm>
            <a:off x="609600" y="1676400"/>
            <a:ext cx="7924800" cy="4832400"/>
          </a:xfrm>
          <a:prstGeom prst="rect">
            <a:avLst/>
          </a:prstGeom>
          <a:noFill/>
          <a:ln w="9525">
            <a:noFill/>
            <a:miter lim="800000"/>
            <a:headEnd/>
            <a:tailEnd/>
          </a:ln>
          <a:effectLst/>
        </p:spPr>
      </p:pic>
    </p:spTree>
  </p:cSld>
  <p:clrMapOvr>
    <a:masterClrMapping/>
  </p:clrMapOvr>
  <p:transition>
    <p:wheel spokes="0"/>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descr="background_bottom.jpg                                          000A693BMacintosh HD                   7C25B080:"/>
          <p:cNvPicPr>
            <a:picLocks noChangeAspect="1" noChangeArrowheads="1"/>
          </p:cNvPicPr>
          <p:nvPr/>
        </p:nvPicPr>
        <p:blipFill>
          <a:blip r:embed="rId2" cstate="email"/>
          <a:srcRect/>
          <a:stretch>
            <a:fillRect/>
          </a:stretch>
        </p:blipFill>
        <p:spPr bwMode="auto">
          <a:xfrm>
            <a:off x="0" y="6669088"/>
            <a:ext cx="9144000" cy="188912"/>
          </a:xfrm>
          <a:prstGeom prst="rect">
            <a:avLst/>
          </a:prstGeom>
          <a:noFill/>
          <a:ln w="9525">
            <a:noFill/>
            <a:miter lim="800000"/>
            <a:headEnd/>
            <a:tailEnd/>
          </a:ln>
        </p:spPr>
      </p:pic>
      <p:pic>
        <p:nvPicPr>
          <p:cNvPr id="5" name="Picture 14" descr="background.jpg                                                 000A693BMacintosh HD                   7C25B080:"/>
          <p:cNvPicPr>
            <a:picLocks noChangeAspect="1" noChangeArrowheads="1"/>
          </p:cNvPicPr>
          <p:nvPr/>
        </p:nvPicPr>
        <p:blipFill>
          <a:blip r:embed="rId3" cstate="email"/>
          <a:srcRect/>
          <a:stretch>
            <a:fillRect/>
          </a:stretch>
        </p:blipFill>
        <p:spPr bwMode="auto">
          <a:xfrm>
            <a:off x="0" y="0"/>
            <a:ext cx="9144000" cy="1057275"/>
          </a:xfrm>
          <a:prstGeom prst="rect">
            <a:avLst/>
          </a:prstGeom>
          <a:noFill/>
          <a:ln w="9525">
            <a:noFill/>
            <a:miter lim="800000"/>
            <a:headEnd/>
            <a:tailEnd/>
          </a:ln>
        </p:spPr>
      </p:pic>
      <p:sp>
        <p:nvSpPr>
          <p:cNvPr id="6" name="TextBox 5"/>
          <p:cNvSpPr txBox="1"/>
          <p:nvPr/>
        </p:nvSpPr>
        <p:spPr>
          <a:xfrm>
            <a:off x="685800" y="685800"/>
            <a:ext cx="7391400" cy="1446550"/>
          </a:xfrm>
          <a:prstGeom prst="rect">
            <a:avLst/>
          </a:prstGeom>
          <a:noFill/>
        </p:spPr>
        <p:txBody>
          <a:bodyPr wrap="square" rtlCol="0">
            <a:spAutoFit/>
          </a:bodyPr>
          <a:lstStyle/>
          <a:p>
            <a:pPr algn="ctr"/>
            <a:r>
              <a:rPr lang="en-US" sz="3200" dirty="0" smtClean="0">
                <a:latin typeface="Arial" pitchFamily="34" charset="0"/>
                <a:cs typeface="Arial" pitchFamily="34" charset="0"/>
              </a:rPr>
              <a:t>The Case of Saddle Lake and Dissolved Organics</a:t>
            </a:r>
            <a:r>
              <a:rPr lang="en-US" sz="2400" dirty="0" smtClean="0">
                <a:latin typeface="Arial" pitchFamily="34" charset="0"/>
                <a:cs typeface="Arial" pitchFamily="34" charset="0"/>
              </a:rPr>
              <a:t/>
            </a:r>
            <a:br>
              <a:rPr lang="en-US" sz="2400" dirty="0" smtClean="0">
                <a:latin typeface="Arial" pitchFamily="34" charset="0"/>
                <a:cs typeface="Arial" pitchFamily="34" charset="0"/>
              </a:rPr>
            </a:br>
            <a:endParaRPr lang="en-US" sz="2400" dirty="0" smtClean="0">
              <a:latin typeface="Arial" pitchFamily="34" charset="0"/>
              <a:cs typeface="Arial" pitchFamily="34" charset="0"/>
            </a:endParaRPr>
          </a:p>
        </p:txBody>
      </p:sp>
      <p:sp>
        <p:nvSpPr>
          <p:cNvPr id="7" name="Line 11"/>
          <p:cNvSpPr>
            <a:spLocks noChangeShapeType="1"/>
          </p:cNvSpPr>
          <p:nvPr/>
        </p:nvSpPr>
        <p:spPr bwMode="auto">
          <a:xfrm>
            <a:off x="609600" y="1676400"/>
            <a:ext cx="7924800" cy="0"/>
          </a:xfrm>
          <a:prstGeom prst="line">
            <a:avLst/>
          </a:prstGeom>
          <a:noFill/>
          <a:ln w="19050">
            <a:solidFill>
              <a:schemeClr val="tx1"/>
            </a:solidFill>
            <a:round/>
            <a:headEnd/>
            <a:tailEnd/>
          </a:ln>
        </p:spPr>
        <p:txBody>
          <a:bodyPr wrap="none" anchor="ctr"/>
          <a:lstStyle/>
          <a:p>
            <a:endParaRPr lang="en-US"/>
          </a:p>
        </p:txBody>
      </p:sp>
      <p:sp>
        <p:nvSpPr>
          <p:cNvPr id="9" name="TextBox 8"/>
          <p:cNvSpPr txBox="1"/>
          <p:nvPr/>
        </p:nvSpPr>
        <p:spPr>
          <a:xfrm>
            <a:off x="762000" y="1828800"/>
            <a:ext cx="7315200" cy="4007251"/>
          </a:xfrm>
          <a:prstGeom prst="rect">
            <a:avLst/>
          </a:prstGeom>
          <a:noFill/>
        </p:spPr>
        <p:txBody>
          <a:bodyPr wrap="square" rtlCol="0">
            <a:spAutoFit/>
          </a:bodyPr>
          <a:lstStyle/>
          <a:p>
            <a:pPr marL="449263" indent="-449263">
              <a:lnSpc>
                <a:spcPct val="90000"/>
              </a:lnSpc>
              <a:spcBef>
                <a:spcPct val="50000"/>
              </a:spcBef>
            </a:pPr>
            <a:r>
              <a:rPr lang="en-US" sz="2400" dirty="0" smtClean="0">
                <a:latin typeface="Arial" pitchFamily="34" charset="0"/>
                <a:cs typeface="Arial" pitchFamily="34" charset="0"/>
              </a:rPr>
              <a:t> Breakdown of plant and soil material:</a:t>
            </a:r>
          </a:p>
          <a:p>
            <a:pPr marL="231775" indent="-231775">
              <a:lnSpc>
                <a:spcPct val="90000"/>
              </a:lnSpc>
              <a:spcBef>
                <a:spcPct val="50000"/>
              </a:spcBef>
              <a:buBlip>
                <a:blip r:embed="rId4"/>
              </a:buBlip>
            </a:pPr>
            <a:r>
              <a:rPr lang="en-US" sz="2400" dirty="0" smtClean="0">
                <a:latin typeface="Arial" pitchFamily="34" charset="0"/>
                <a:cs typeface="Arial" pitchFamily="34" charset="0"/>
              </a:rPr>
              <a:t>Causes water to be </a:t>
            </a:r>
            <a:r>
              <a:rPr lang="en-US" sz="2400" dirty="0" err="1" smtClean="0">
                <a:latin typeface="Arial" pitchFamily="34" charset="0"/>
                <a:cs typeface="Arial" pitchFamily="34" charset="0"/>
              </a:rPr>
              <a:t>coloured</a:t>
            </a:r>
            <a:endParaRPr lang="en-US" sz="2400" dirty="0" smtClean="0">
              <a:latin typeface="Arial" pitchFamily="34" charset="0"/>
              <a:cs typeface="Arial" pitchFamily="34" charset="0"/>
            </a:endParaRPr>
          </a:p>
          <a:p>
            <a:pPr marL="231775" indent="-231775">
              <a:lnSpc>
                <a:spcPct val="90000"/>
              </a:lnSpc>
              <a:spcBef>
                <a:spcPct val="50000"/>
              </a:spcBef>
              <a:buBlip>
                <a:blip r:embed="rId4"/>
              </a:buBlip>
            </a:pPr>
            <a:r>
              <a:rPr lang="en-US" sz="2400" dirty="0" smtClean="0">
                <a:latin typeface="Arial" pitchFamily="34" charset="0"/>
                <a:cs typeface="Arial" pitchFamily="34" charset="0"/>
              </a:rPr>
              <a:t>Consumes chlorine</a:t>
            </a:r>
          </a:p>
          <a:p>
            <a:pPr marL="231775" indent="-231775">
              <a:lnSpc>
                <a:spcPct val="90000"/>
              </a:lnSpc>
              <a:spcBef>
                <a:spcPct val="50000"/>
              </a:spcBef>
              <a:buBlip>
                <a:blip r:embed="rId4"/>
              </a:buBlip>
            </a:pPr>
            <a:r>
              <a:rPr lang="en-US" sz="2400" dirty="0" smtClean="0">
                <a:latin typeface="Arial" pitchFamily="34" charset="0"/>
                <a:cs typeface="Arial" pitchFamily="34" charset="0"/>
              </a:rPr>
              <a:t>Inhibits disinfection</a:t>
            </a:r>
          </a:p>
          <a:p>
            <a:pPr marL="231775" indent="-231775">
              <a:lnSpc>
                <a:spcPct val="90000"/>
              </a:lnSpc>
              <a:spcBef>
                <a:spcPct val="50000"/>
              </a:spcBef>
              <a:buBlip>
                <a:blip r:embed="rId4"/>
              </a:buBlip>
            </a:pPr>
            <a:r>
              <a:rPr lang="en-US" sz="2400" dirty="0" smtClean="0">
                <a:latin typeface="Arial" pitchFamily="34" charset="0"/>
                <a:cs typeface="Arial" pitchFamily="34" charset="0"/>
              </a:rPr>
              <a:t>Forms disinfection by-products</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i="1" dirty="0" smtClean="0">
                <a:latin typeface="Arial" pitchFamily="34" charset="0"/>
                <a:cs typeface="Arial" pitchFamily="34" charset="0"/>
              </a:rPr>
              <a:t>“Disinfection is only effective when applied to good quality water.” </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Degremont</a:t>
            </a:r>
            <a:r>
              <a:rPr lang="en-US" sz="2400" dirty="0" smtClean="0">
                <a:latin typeface="Arial" pitchFamily="34" charset="0"/>
                <a:cs typeface="Arial" pitchFamily="34" charset="0"/>
              </a:rPr>
              <a:t>, 1991</a:t>
            </a:r>
          </a:p>
          <a:p>
            <a:pPr marL="231775" indent="-231775">
              <a:lnSpc>
                <a:spcPct val="90000"/>
              </a:lnSpc>
              <a:spcBef>
                <a:spcPct val="50000"/>
              </a:spcBef>
            </a:pPr>
            <a:endParaRPr lang="en-US" sz="24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13" descr="background_bottom.jpg                                          000A693BMacintosh HD                   7C25B080:"/>
          <p:cNvPicPr>
            <a:picLocks noChangeAspect="1" noChangeArrowheads="1"/>
          </p:cNvPicPr>
          <p:nvPr/>
        </p:nvPicPr>
        <p:blipFill>
          <a:blip r:embed="rId3" cstate="email"/>
          <a:srcRect/>
          <a:stretch>
            <a:fillRect/>
          </a:stretch>
        </p:blipFill>
        <p:spPr bwMode="auto">
          <a:xfrm>
            <a:off x="0" y="6669088"/>
            <a:ext cx="9144000" cy="188912"/>
          </a:xfrm>
          <a:prstGeom prst="rect">
            <a:avLst/>
          </a:prstGeom>
          <a:noFill/>
          <a:ln w="9525">
            <a:noFill/>
            <a:miter lim="800000"/>
            <a:headEnd/>
            <a:tailEnd/>
          </a:ln>
        </p:spPr>
      </p:pic>
      <p:pic>
        <p:nvPicPr>
          <p:cNvPr id="4102" name="Picture 14" descr="background.jpg                                                 000A693BMacintosh HD                   7C25B080:"/>
          <p:cNvPicPr>
            <a:picLocks noChangeAspect="1" noChangeArrowheads="1"/>
          </p:cNvPicPr>
          <p:nvPr/>
        </p:nvPicPr>
        <p:blipFill>
          <a:blip r:embed="rId4" cstate="email"/>
          <a:srcRect/>
          <a:stretch>
            <a:fillRect/>
          </a:stretch>
        </p:blipFill>
        <p:spPr bwMode="auto">
          <a:xfrm>
            <a:off x="0" y="0"/>
            <a:ext cx="9144000" cy="1057275"/>
          </a:xfrm>
          <a:prstGeom prst="rect">
            <a:avLst/>
          </a:prstGeom>
          <a:noFill/>
          <a:ln w="9525">
            <a:noFill/>
            <a:miter lim="800000"/>
            <a:headEnd/>
            <a:tailEnd/>
          </a:ln>
        </p:spPr>
      </p:pic>
      <p:pic>
        <p:nvPicPr>
          <p:cNvPr id="26626" name="Picture 2"/>
          <p:cNvPicPr>
            <a:picLocks noChangeAspect="1" noChangeArrowheads="1"/>
          </p:cNvPicPr>
          <p:nvPr/>
        </p:nvPicPr>
        <p:blipFill>
          <a:blip r:embed="rId5" cstate="email"/>
          <a:srcRect/>
          <a:stretch>
            <a:fillRect/>
          </a:stretch>
        </p:blipFill>
        <p:spPr bwMode="auto">
          <a:xfrm>
            <a:off x="609600" y="2362200"/>
            <a:ext cx="7924800" cy="4146600"/>
          </a:xfrm>
          <a:prstGeom prst="rect">
            <a:avLst/>
          </a:prstGeom>
          <a:noFill/>
          <a:ln w="9525">
            <a:noFill/>
            <a:miter lim="800000"/>
            <a:headEnd/>
            <a:tailEnd/>
          </a:ln>
          <a:effectLst/>
        </p:spPr>
      </p:pic>
      <p:sp>
        <p:nvSpPr>
          <p:cNvPr id="6" name="Rectangle 5"/>
          <p:cNvSpPr/>
          <p:nvPr/>
        </p:nvSpPr>
        <p:spPr>
          <a:xfrm>
            <a:off x="609600" y="838200"/>
            <a:ext cx="7924800" cy="1569660"/>
          </a:xfrm>
          <a:prstGeom prst="rect">
            <a:avLst/>
          </a:prstGeom>
        </p:spPr>
        <p:txBody>
          <a:bodyPr wrap="square">
            <a:spAutoFit/>
          </a:bodyPr>
          <a:lstStyle/>
          <a:p>
            <a:pPr algn="ctr"/>
            <a:r>
              <a:rPr lang="en-US" sz="3200" dirty="0" smtClean="0">
                <a:latin typeface="Arial" pitchFamily="34" charset="0"/>
                <a:cs typeface="Arial" pitchFamily="34" charset="0"/>
              </a:rPr>
              <a:t>Combating Saddle Lake’s Water-Powdered Activated Carbon –Need Explosion Proof Room!!!!</a:t>
            </a:r>
            <a:endParaRPr lang="en-US" sz="3200" dirty="0">
              <a:latin typeface="Arial" pitchFamily="34" charset="0"/>
              <a:cs typeface="Arial" pitchFamily="34" charset="0"/>
            </a:endParaRPr>
          </a:p>
        </p:txBody>
      </p:sp>
      <p:sp>
        <p:nvSpPr>
          <p:cNvPr id="7" name="Line 11"/>
          <p:cNvSpPr>
            <a:spLocks noChangeShapeType="1"/>
          </p:cNvSpPr>
          <p:nvPr/>
        </p:nvSpPr>
        <p:spPr bwMode="auto">
          <a:xfrm>
            <a:off x="609600" y="2286000"/>
            <a:ext cx="7924800" cy="0"/>
          </a:xfrm>
          <a:prstGeom prst="line">
            <a:avLst/>
          </a:prstGeom>
          <a:noFill/>
          <a:ln w="19050">
            <a:solidFill>
              <a:schemeClr val="tx1"/>
            </a:solidFill>
            <a:round/>
            <a:headEnd/>
            <a:tailEnd/>
          </a:ln>
        </p:spPr>
        <p:txBody>
          <a:bodyPr wrap="none" anchor="ctr"/>
          <a:lstStyle/>
          <a:p>
            <a:endParaRPr lang="en-US"/>
          </a:p>
        </p:txBody>
      </p:sp>
    </p:spTree>
  </p:cSld>
  <p:clrMapOvr>
    <a:masterClrMapping/>
  </p:clrMapOvr>
  <p:transition>
    <p:wheel spokes="0"/>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Line 11"/>
          <p:cNvSpPr>
            <a:spLocks noChangeShapeType="1"/>
          </p:cNvSpPr>
          <p:nvPr/>
        </p:nvSpPr>
        <p:spPr bwMode="auto">
          <a:xfrm>
            <a:off x="609600" y="1905000"/>
            <a:ext cx="7924800" cy="0"/>
          </a:xfrm>
          <a:prstGeom prst="line">
            <a:avLst/>
          </a:prstGeom>
          <a:noFill/>
          <a:ln w="19050">
            <a:solidFill>
              <a:schemeClr val="tx1"/>
            </a:solidFill>
            <a:round/>
            <a:headEnd/>
            <a:tailEnd/>
          </a:ln>
        </p:spPr>
        <p:txBody>
          <a:bodyPr wrap="none" anchor="ctr"/>
          <a:lstStyle/>
          <a:p>
            <a:endParaRPr lang="en-US"/>
          </a:p>
        </p:txBody>
      </p:sp>
      <p:pic>
        <p:nvPicPr>
          <p:cNvPr id="4101" name="Picture 13" descr="background_bottom.jpg                                          000A693BMacintosh HD                   7C25B080:"/>
          <p:cNvPicPr>
            <a:picLocks noChangeAspect="1" noChangeArrowheads="1"/>
          </p:cNvPicPr>
          <p:nvPr/>
        </p:nvPicPr>
        <p:blipFill>
          <a:blip r:embed="rId3" cstate="email"/>
          <a:srcRect/>
          <a:stretch>
            <a:fillRect/>
          </a:stretch>
        </p:blipFill>
        <p:spPr bwMode="auto">
          <a:xfrm>
            <a:off x="0" y="6669088"/>
            <a:ext cx="9144000" cy="188912"/>
          </a:xfrm>
          <a:prstGeom prst="rect">
            <a:avLst/>
          </a:prstGeom>
          <a:noFill/>
          <a:ln w="9525">
            <a:noFill/>
            <a:miter lim="800000"/>
            <a:headEnd/>
            <a:tailEnd/>
          </a:ln>
        </p:spPr>
      </p:pic>
      <p:pic>
        <p:nvPicPr>
          <p:cNvPr id="4102" name="Picture 14" descr="background.jpg                                                 000A693BMacintosh HD                   7C25B080:"/>
          <p:cNvPicPr>
            <a:picLocks noChangeAspect="1" noChangeArrowheads="1"/>
          </p:cNvPicPr>
          <p:nvPr/>
        </p:nvPicPr>
        <p:blipFill>
          <a:blip r:embed="rId4" cstate="email"/>
          <a:srcRect/>
          <a:stretch>
            <a:fillRect/>
          </a:stretch>
        </p:blipFill>
        <p:spPr bwMode="auto">
          <a:xfrm>
            <a:off x="0" y="0"/>
            <a:ext cx="9144000" cy="1057275"/>
          </a:xfrm>
          <a:prstGeom prst="rect">
            <a:avLst/>
          </a:prstGeom>
          <a:noFill/>
          <a:ln w="9525">
            <a:noFill/>
            <a:miter lim="800000"/>
            <a:headEnd/>
            <a:tailEnd/>
          </a:ln>
        </p:spPr>
      </p:pic>
      <p:sp>
        <p:nvSpPr>
          <p:cNvPr id="5" name="Rectangle 4"/>
          <p:cNvSpPr/>
          <p:nvPr/>
        </p:nvSpPr>
        <p:spPr>
          <a:xfrm>
            <a:off x="685800" y="914400"/>
            <a:ext cx="7848600" cy="1077218"/>
          </a:xfrm>
          <a:prstGeom prst="rect">
            <a:avLst/>
          </a:prstGeom>
        </p:spPr>
        <p:txBody>
          <a:bodyPr wrap="square">
            <a:spAutoFit/>
          </a:bodyPr>
          <a:lstStyle/>
          <a:p>
            <a:pPr algn="ctr"/>
            <a:r>
              <a:rPr lang="en-US" sz="3200" dirty="0" smtClean="0">
                <a:latin typeface="Arial" pitchFamily="34" charset="0"/>
                <a:cs typeface="Arial" pitchFamily="34" charset="0"/>
              </a:rPr>
              <a:t>The Case of Yellow Quill First Nation Source Water</a:t>
            </a:r>
            <a:endParaRPr lang="en-US" sz="3200" dirty="0">
              <a:latin typeface="Arial" pitchFamily="34" charset="0"/>
              <a:cs typeface="Arial" pitchFamily="34" charset="0"/>
            </a:endParaRPr>
          </a:p>
        </p:txBody>
      </p:sp>
      <p:sp>
        <p:nvSpPr>
          <p:cNvPr id="7" name="TextBox 6"/>
          <p:cNvSpPr txBox="1"/>
          <p:nvPr/>
        </p:nvSpPr>
        <p:spPr>
          <a:xfrm>
            <a:off x="609600" y="1905000"/>
            <a:ext cx="8229600" cy="830997"/>
          </a:xfrm>
          <a:prstGeom prst="rect">
            <a:avLst/>
          </a:prstGeom>
          <a:noFill/>
        </p:spPr>
        <p:txBody>
          <a:bodyPr wrap="square" rtlCol="0">
            <a:spAutoFit/>
          </a:bodyPr>
          <a:lstStyle/>
          <a:p>
            <a:r>
              <a:rPr lang="en-US" dirty="0" smtClean="0"/>
              <a:t> </a:t>
            </a:r>
            <a:r>
              <a:rPr lang="en-US" sz="2400" dirty="0" smtClean="0">
                <a:latin typeface="Arial" pitchFamily="34" charset="0"/>
                <a:cs typeface="Arial" pitchFamily="34" charset="0"/>
              </a:rPr>
              <a:t>A sewage tainted creek that only flowed between 5 and 14 days each spring</a:t>
            </a:r>
            <a:endParaRPr lang="en-US" sz="2400" dirty="0">
              <a:latin typeface="Arial" pitchFamily="34" charset="0"/>
              <a:cs typeface="Arial" pitchFamily="34" charset="0"/>
            </a:endParaRPr>
          </a:p>
        </p:txBody>
      </p:sp>
      <p:pic>
        <p:nvPicPr>
          <p:cNvPr id="8" name="Picture 4" descr="9C Rural Water Source"/>
          <p:cNvPicPr>
            <a:picLocks noGrp="1" noChangeAspect="1" noChangeArrowheads="1"/>
          </p:cNvPicPr>
          <p:nvPr>
            <p:ph sz="half" idx="2"/>
          </p:nvPr>
        </p:nvPicPr>
        <p:blipFill>
          <a:blip r:embed="rId5" cstate="email">
            <a:lum bright="18000" contrast="26000"/>
          </a:blip>
          <a:srcRect/>
          <a:stretch>
            <a:fillRect/>
          </a:stretch>
        </p:blipFill>
        <p:spPr>
          <a:xfrm>
            <a:off x="304800" y="2743200"/>
            <a:ext cx="8610600" cy="3785076"/>
          </a:xfrm>
          <a:noFill/>
        </p:spPr>
      </p:pic>
    </p:spTree>
  </p:cSld>
  <p:clrMapOvr>
    <a:masterClrMapping/>
  </p:clrMapOvr>
  <p:transition>
    <p:wheel spokes="0"/>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Line 11"/>
          <p:cNvSpPr>
            <a:spLocks noChangeShapeType="1"/>
          </p:cNvSpPr>
          <p:nvPr/>
        </p:nvSpPr>
        <p:spPr bwMode="auto">
          <a:xfrm>
            <a:off x="609600" y="1524000"/>
            <a:ext cx="7924800" cy="0"/>
          </a:xfrm>
          <a:prstGeom prst="line">
            <a:avLst/>
          </a:prstGeom>
          <a:noFill/>
          <a:ln w="19050">
            <a:solidFill>
              <a:schemeClr val="tx1"/>
            </a:solidFill>
            <a:round/>
            <a:headEnd/>
            <a:tailEnd/>
          </a:ln>
        </p:spPr>
        <p:txBody>
          <a:bodyPr wrap="none" anchor="ctr"/>
          <a:lstStyle/>
          <a:p>
            <a:endParaRPr lang="en-US"/>
          </a:p>
        </p:txBody>
      </p:sp>
      <p:pic>
        <p:nvPicPr>
          <p:cNvPr id="4101" name="Picture 13" descr="background_bottom.jpg                                          000A693BMacintosh HD                   7C25B080:"/>
          <p:cNvPicPr>
            <a:picLocks noChangeAspect="1" noChangeArrowheads="1"/>
          </p:cNvPicPr>
          <p:nvPr/>
        </p:nvPicPr>
        <p:blipFill>
          <a:blip r:embed="rId3" cstate="email"/>
          <a:srcRect/>
          <a:stretch>
            <a:fillRect/>
          </a:stretch>
        </p:blipFill>
        <p:spPr bwMode="auto">
          <a:xfrm>
            <a:off x="0" y="6669088"/>
            <a:ext cx="9144000" cy="188912"/>
          </a:xfrm>
          <a:prstGeom prst="rect">
            <a:avLst/>
          </a:prstGeom>
          <a:noFill/>
          <a:ln w="9525">
            <a:noFill/>
            <a:miter lim="800000"/>
            <a:headEnd/>
            <a:tailEnd/>
          </a:ln>
        </p:spPr>
      </p:pic>
      <p:pic>
        <p:nvPicPr>
          <p:cNvPr id="4102" name="Picture 14" descr="background.jpg                                                 000A693BMacintosh HD                   7C25B080:"/>
          <p:cNvPicPr>
            <a:picLocks noChangeAspect="1" noChangeArrowheads="1"/>
          </p:cNvPicPr>
          <p:nvPr/>
        </p:nvPicPr>
        <p:blipFill>
          <a:blip r:embed="rId4" cstate="email"/>
          <a:srcRect/>
          <a:stretch>
            <a:fillRect/>
          </a:stretch>
        </p:blipFill>
        <p:spPr bwMode="auto">
          <a:xfrm>
            <a:off x="0" y="0"/>
            <a:ext cx="9144000" cy="1057275"/>
          </a:xfrm>
          <a:prstGeom prst="rect">
            <a:avLst/>
          </a:prstGeom>
          <a:noFill/>
          <a:ln w="9525">
            <a:noFill/>
            <a:miter lim="800000"/>
            <a:headEnd/>
            <a:tailEnd/>
          </a:ln>
        </p:spPr>
      </p:pic>
      <p:sp>
        <p:nvSpPr>
          <p:cNvPr id="5" name="Rectangle 4"/>
          <p:cNvSpPr/>
          <p:nvPr/>
        </p:nvSpPr>
        <p:spPr>
          <a:xfrm>
            <a:off x="609600" y="990600"/>
            <a:ext cx="7848600" cy="584775"/>
          </a:xfrm>
          <a:prstGeom prst="rect">
            <a:avLst/>
          </a:prstGeom>
        </p:spPr>
        <p:txBody>
          <a:bodyPr wrap="square">
            <a:spAutoFit/>
          </a:bodyPr>
          <a:lstStyle/>
          <a:p>
            <a:pPr algn="ctr"/>
            <a:r>
              <a:rPr lang="en-US" sz="3200" dirty="0" smtClean="0">
                <a:latin typeface="Arial" pitchFamily="34" charset="0"/>
                <a:cs typeface="Arial" pitchFamily="34" charset="0"/>
              </a:rPr>
              <a:t>Yellow Quill’s Raw Water</a:t>
            </a:r>
            <a:endParaRPr lang="en-US" sz="3200" dirty="0">
              <a:latin typeface="Arial" pitchFamily="34" charset="0"/>
              <a:cs typeface="Arial" pitchFamily="34" charset="0"/>
            </a:endParaRPr>
          </a:p>
        </p:txBody>
      </p:sp>
      <p:sp>
        <p:nvSpPr>
          <p:cNvPr id="7" name="TextBox 6"/>
          <p:cNvSpPr txBox="1"/>
          <p:nvPr/>
        </p:nvSpPr>
        <p:spPr>
          <a:xfrm>
            <a:off x="609600" y="1752600"/>
            <a:ext cx="8229600" cy="2677656"/>
          </a:xfrm>
          <a:prstGeom prst="rect">
            <a:avLst/>
          </a:prstGeom>
          <a:noFill/>
        </p:spPr>
        <p:txBody>
          <a:bodyPr wrap="square" rtlCol="0">
            <a:spAutoFit/>
          </a:bodyPr>
          <a:lstStyle/>
          <a:p>
            <a:pPr marL="341313" indent="-341313">
              <a:buBlip>
                <a:blip r:embed="rId5"/>
              </a:buBlip>
            </a:pPr>
            <a:r>
              <a:rPr lang="en-US" sz="2400" dirty="0" smtClean="0">
                <a:latin typeface="Arial" pitchFamily="34" charset="0"/>
                <a:cs typeface="Arial" pitchFamily="34" charset="0"/>
              </a:rPr>
              <a:t>Compromised by wastewater from a nearby non-native town</a:t>
            </a:r>
            <a:br>
              <a:rPr lang="en-US" sz="2400" dirty="0" smtClean="0">
                <a:latin typeface="Arial" pitchFamily="34" charset="0"/>
                <a:cs typeface="Arial" pitchFamily="34" charset="0"/>
              </a:rPr>
            </a:br>
            <a:endParaRPr lang="en-US" sz="2400" dirty="0" smtClean="0">
              <a:latin typeface="Arial" pitchFamily="34" charset="0"/>
              <a:cs typeface="Arial" pitchFamily="34" charset="0"/>
            </a:endParaRPr>
          </a:p>
          <a:p>
            <a:pPr marL="341313" indent="-341313">
              <a:buBlip>
                <a:blip r:embed="rId5"/>
              </a:buBlip>
            </a:pPr>
            <a:r>
              <a:rPr lang="en-US" sz="2400" dirty="0" smtClean="0">
                <a:latin typeface="Arial" pitchFamily="34" charset="0"/>
                <a:cs typeface="Arial" pitchFamily="34" charset="0"/>
              </a:rPr>
              <a:t>Extreme levels of particles, &gt;100,000/</a:t>
            </a:r>
            <a:r>
              <a:rPr lang="en-US" sz="2400" dirty="0" err="1" smtClean="0">
                <a:latin typeface="Arial" pitchFamily="34" charset="0"/>
                <a:cs typeface="Arial" pitchFamily="34" charset="0"/>
              </a:rPr>
              <a:t>mL</a:t>
            </a:r>
            <a:r>
              <a:rPr lang="en-US" sz="2400" dirty="0" smtClean="0">
                <a:latin typeface="Arial" pitchFamily="34" charset="0"/>
                <a:cs typeface="Arial" pitchFamily="34" charset="0"/>
              </a:rPr>
              <a:t> in treated water, levels should be less than 100/</a:t>
            </a:r>
            <a:r>
              <a:rPr lang="en-US" sz="2400" dirty="0" err="1" smtClean="0">
                <a:latin typeface="Arial" pitchFamily="34" charset="0"/>
                <a:cs typeface="Arial" pitchFamily="34" charset="0"/>
              </a:rPr>
              <a:t>mL</a:t>
            </a:r>
            <a:r>
              <a:rPr lang="en-US" sz="2400" dirty="0" smtClean="0">
                <a:latin typeface="Arial" pitchFamily="34" charset="0"/>
                <a:cs typeface="Arial" pitchFamily="34" charset="0"/>
              </a:rPr>
              <a:t/>
            </a:r>
            <a:br>
              <a:rPr lang="en-US" sz="2400" dirty="0" smtClean="0">
                <a:latin typeface="Arial" pitchFamily="34" charset="0"/>
                <a:cs typeface="Arial" pitchFamily="34" charset="0"/>
              </a:rPr>
            </a:br>
            <a:endParaRPr lang="en-US" sz="2400" dirty="0" smtClean="0">
              <a:latin typeface="Arial" pitchFamily="34" charset="0"/>
              <a:cs typeface="Arial" pitchFamily="34" charset="0"/>
            </a:endParaRPr>
          </a:p>
          <a:p>
            <a:pPr marL="341313" indent="-341313">
              <a:buBlip>
                <a:blip r:embed="rId5"/>
              </a:buBlip>
            </a:pPr>
            <a:r>
              <a:rPr lang="en-US" sz="2400" dirty="0" smtClean="0">
                <a:latin typeface="Arial" pitchFamily="34" charset="0"/>
                <a:cs typeface="Arial" pitchFamily="34" charset="0"/>
              </a:rPr>
              <a:t> Extremely challenging chemistry as well</a:t>
            </a:r>
            <a:endParaRPr lang="en-US" sz="2400" dirty="0">
              <a:latin typeface="Arial" pitchFamily="34" charset="0"/>
              <a:cs typeface="Arial" pitchFamily="34" charset="0"/>
            </a:endParaRPr>
          </a:p>
        </p:txBody>
      </p:sp>
    </p:spTree>
  </p:cSld>
  <p:clrMapOvr>
    <a:masterClrMapping/>
  </p:clrMapOvr>
  <p:transition>
    <p:wheel spokes="0"/>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Line 11"/>
          <p:cNvSpPr>
            <a:spLocks noChangeShapeType="1"/>
          </p:cNvSpPr>
          <p:nvPr/>
        </p:nvSpPr>
        <p:spPr bwMode="auto">
          <a:xfrm>
            <a:off x="609600" y="1981200"/>
            <a:ext cx="7924800" cy="0"/>
          </a:xfrm>
          <a:prstGeom prst="line">
            <a:avLst/>
          </a:prstGeom>
          <a:noFill/>
          <a:ln w="19050">
            <a:solidFill>
              <a:schemeClr val="tx1"/>
            </a:solidFill>
            <a:round/>
            <a:headEnd/>
            <a:tailEnd/>
          </a:ln>
        </p:spPr>
        <p:txBody>
          <a:bodyPr wrap="none" anchor="ctr"/>
          <a:lstStyle/>
          <a:p>
            <a:endParaRPr lang="en-US"/>
          </a:p>
        </p:txBody>
      </p:sp>
      <p:pic>
        <p:nvPicPr>
          <p:cNvPr id="4101" name="Picture 13" descr="background_bottom.jpg                                          000A693BMacintosh HD                   7C25B080:"/>
          <p:cNvPicPr>
            <a:picLocks noChangeAspect="1" noChangeArrowheads="1"/>
          </p:cNvPicPr>
          <p:nvPr/>
        </p:nvPicPr>
        <p:blipFill>
          <a:blip r:embed="rId3" cstate="email"/>
          <a:srcRect/>
          <a:stretch>
            <a:fillRect/>
          </a:stretch>
        </p:blipFill>
        <p:spPr bwMode="auto">
          <a:xfrm>
            <a:off x="0" y="6669088"/>
            <a:ext cx="9144000" cy="188912"/>
          </a:xfrm>
          <a:prstGeom prst="rect">
            <a:avLst/>
          </a:prstGeom>
          <a:noFill/>
          <a:ln w="9525">
            <a:noFill/>
            <a:miter lim="800000"/>
            <a:headEnd/>
            <a:tailEnd/>
          </a:ln>
        </p:spPr>
      </p:pic>
      <p:pic>
        <p:nvPicPr>
          <p:cNvPr id="4102" name="Picture 14" descr="background.jpg                                                 000A693BMacintosh HD                   7C25B080:"/>
          <p:cNvPicPr>
            <a:picLocks noChangeAspect="1" noChangeArrowheads="1"/>
          </p:cNvPicPr>
          <p:nvPr/>
        </p:nvPicPr>
        <p:blipFill>
          <a:blip r:embed="rId4" cstate="email"/>
          <a:srcRect/>
          <a:stretch>
            <a:fillRect/>
          </a:stretch>
        </p:blipFill>
        <p:spPr bwMode="auto">
          <a:xfrm>
            <a:off x="0" y="0"/>
            <a:ext cx="9144000" cy="1057275"/>
          </a:xfrm>
          <a:prstGeom prst="rect">
            <a:avLst/>
          </a:prstGeom>
          <a:noFill/>
          <a:ln w="9525">
            <a:noFill/>
            <a:miter lim="800000"/>
            <a:headEnd/>
            <a:tailEnd/>
          </a:ln>
        </p:spPr>
      </p:pic>
      <p:sp>
        <p:nvSpPr>
          <p:cNvPr id="5" name="Rectangle 4"/>
          <p:cNvSpPr/>
          <p:nvPr/>
        </p:nvSpPr>
        <p:spPr>
          <a:xfrm>
            <a:off x="609600" y="990600"/>
            <a:ext cx="7924800" cy="1077218"/>
          </a:xfrm>
          <a:prstGeom prst="rect">
            <a:avLst/>
          </a:prstGeom>
        </p:spPr>
        <p:txBody>
          <a:bodyPr wrap="square">
            <a:spAutoFit/>
          </a:bodyPr>
          <a:lstStyle/>
          <a:p>
            <a:pPr algn="ctr"/>
            <a:r>
              <a:rPr lang="en-US" sz="3200" dirty="0" smtClean="0">
                <a:latin typeface="Arial" pitchFamily="34" charset="0"/>
                <a:cs typeface="Arial" pitchFamily="34" charset="0"/>
              </a:rPr>
              <a:t>Aboriginal Raw Water (left) and Urban Raw Water (right)</a:t>
            </a:r>
            <a:endParaRPr lang="en-US" sz="3200" dirty="0">
              <a:latin typeface="Arial" pitchFamily="34" charset="0"/>
              <a:cs typeface="Arial" pitchFamily="34" charset="0"/>
            </a:endParaRPr>
          </a:p>
        </p:txBody>
      </p:sp>
      <p:pic>
        <p:nvPicPr>
          <p:cNvPr id="13314" name="Picture 2"/>
          <p:cNvPicPr>
            <a:picLocks noChangeAspect="1" noChangeArrowheads="1"/>
          </p:cNvPicPr>
          <p:nvPr/>
        </p:nvPicPr>
        <p:blipFill>
          <a:blip r:embed="rId5" cstate="email"/>
          <a:srcRect/>
          <a:stretch>
            <a:fillRect/>
          </a:stretch>
        </p:blipFill>
        <p:spPr bwMode="auto">
          <a:xfrm>
            <a:off x="2895600" y="2209800"/>
            <a:ext cx="3505200" cy="4267200"/>
          </a:xfrm>
          <a:prstGeom prst="rect">
            <a:avLst/>
          </a:prstGeom>
          <a:noFill/>
          <a:ln w="9525">
            <a:noFill/>
            <a:miter lim="800000"/>
            <a:headEnd/>
            <a:tailEnd/>
          </a:ln>
          <a:effectLst/>
        </p:spPr>
      </p:pic>
      <p:sp>
        <p:nvSpPr>
          <p:cNvPr id="7" name="TextBox 6"/>
          <p:cNvSpPr txBox="1"/>
          <p:nvPr/>
        </p:nvSpPr>
        <p:spPr>
          <a:xfrm>
            <a:off x="609600" y="2286000"/>
            <a:ext cx="2133600" cy="3785652"/>
          </a:xfrm>
          <a:prstGeom prst="rect">
            <a:avLst/>
          </a:prstGeom>
          <a:noFill/>
        </p:spPr>
        <p:txBody>
          <a:bodyPr wrap="square" rtlCol="0">
            <a:spAutoFit/>
          </a:bodyPr>
          <a:lstStyle/>
          <a:p>
            <a:r>
              <a:rPr lang="en-US" sz="2400" dirty="0" smtClean="0">
                <a:latin typeface="Arial" pitchFamily="34" charset="0"/>
                <a:cs typeface="Arial" pitchFamily="34" charset="0"/>
              </a:rPr>
              <a:t>This Aboriginal raw water on the left (from Yellow Quill) will undergo 5 minutes of treatment before it is drunk</a:t>
            </a:r>
            <a:endParaRPr lang="en-US" sz="2400" dirty="0">
              <a:latin typeface="Arial" pitchFamily="34" charset="0"/>
              <a:cs typeface="Arial" pitchFamily="34" charset="0"/>
            </a:endParaRPr>
          </a:p>
        </p:txBody>
      </p:sp>
      <p:sp>
        <p:nvSpPr>
          <p:cNvPr id="8" name="TextBox 7"/>
          <p:cNvSpPr txBox="1"/>
          <p:nvPr/>
        </p:nvSpPr>
        <p:spPr>
          <a:xfrm>
            <a:off x="6553200" y="2286000"/>
            <a:ext cx="2133600" cy="3416320"/>
          </a:xfrm>
          <a:prstGeom prst="rect">
            <a:avLst/>
          </a:prstGeom>
          <a:noFill/>
        </p:spPr>
        <p:txBody>
          <a:bodyPr wrap="square" rtlCol="0">
            <a:spAutoFit/>
          </a:bodyPr>
          <a:lstStyle/>
          <a:p>
            <a:r>
              <a:rPr lang="en-US" sz="2400" dirty="0" smtClean="0">
                <a:latin typeface="Arial" pitchFamily="34" charset="0"/>
                <a:cs typeface="Arial" pitchFamily="34" charset="0"/>
              </a:rPr>
              <a:t>This urban raw water on the right (from Saskatoon) will undergo 2 hours of treatment before it is drunk</a:t>
            </a:r>
            <a:endParaRPr lang="en-US" sz="2400" dirty="0">
              <a:latin typeface="Arial" pitchFamily="34" charset="0"/>
              <a:cs typeface="Arial" pitchFamily="34" charset="0"/>
            </a:endParaRPr>
          </a:p>
        </p:txBody>
      </p:sp>
    </p:spTree>
  </p:cSld>
  <p:clrMapOvr>
    <a:masterClrMapping/>
  </p:clrMapOvr>
  <p:transition>
    <p:wheel spokes="0"/>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descr="background_bottom.jpg                                          000A693BMacintosh HD                   7C25B080:"/>
          <p:cNvPicPr>
            <a:picLocks noChangeAspect="1" noChangeArrowheads="1"/>
          </p:cNvPicPr>
          <p:nvPr/>
        </p:nvPicPr>
        <p:blipFill>
          <a:blip r:embed="rId2" cstate="email"/>
          <a:srcRect/>
          <a:stretch>
            <a:fillRect/>
          </a:stretch>
        </p:blipFill>
        <p:spPr bwMode="auto">
          <a:xfrm>
            <a:off x="0" y="6669088"/>
            <a:ext cx="9144000" cy="188912"/>
          </a:xfrm>
          <a:prstGeom prst="rect">
            <a:avLst/>
          </a:prstGeom>
          <a:noFill/>
          <a:ln w="9525">
            <a:noFill/>
            <a:miter lim="800000"/>
            <a:headEnd/>
            <a:tailEnd/>
          </a:ln>
        </p:spPr>
      </p:pic>
      <p:pic>
        <p:nvPicPr>
          <p:cNvPr id="5" name="Picture 14" descr="background.jpg                                                 000A693BMacintosh HD                   7C25B080:"/>
          <p:cNvPicPr>
            <a:picLocks noChangeAspect="1" noChangeArrowheads="1"/>
          </p:cNvPicPr>
          <p:nvPr/>
        </p:nvPicPr>
        <p:blipFill>
          <a:blip r:embed="rId3" cstate="email"/>
          <a:srcRect/>
          <a:stretch>
            <a:fillRect/>
          </a:stretch>
        </p:blipFill>
        <p:spPr bwMode="auto">
          <a:xfrm>
            <a:off x="0" y="0"/>
            <a:ext cx="9144000" cy="1057275"/>
          </a:xfrm>
          <a:prstGeom prst="rect">
            <a:avLst/>
          </a:prstGeom>
          <a:noFill/>
          <a:ln w="9525">
            <a:noFill/>
            <a:miter lim="800000"/>
            <a:headEnd/>
            <a:tailEnd/>
          </a:ln>
        </p:spPr>
      </p:pic>
      <p:sp>
        <p:nvSpPr>
          <p:cNvPr id="6" name="TextBox 5"/>
          <p:cNvSpPr txBox="1"/>
          <p:nvPr/>
        </p:nvSpPr>
        <p:spPr>
          <a:xfrm>
            <a:off x="685800" y="1143001"/>
            <a:ext cx="7391400" cy="954107"/>
          </a:xfrm>
          <a:prstGeom prst="rect">
            <a:avLst/>
          </a:prstGeom>
          <a:noFill/>
        </p:spPr>
        <p:txBody>
          <a:bodyPr wrap="square" rtlCol="0">
            <a:spAutoFit/>
          </a:bodyPr>
          <a:lstStyle/>
          <a:p>
            <a:r>
              <a:rPr lang="en-US" sz="3200" dirty="0" smtClean="0">
                <a:latin typeface="Arial" pitchFamily="34" charset="0"/>
                <a:cs typeface="Arial" pitchFamily="34" charset="0"/>
              </a:rPr>
              <a:t>Cost of Remediating Ground Water</a:t>
            </a:r>
            <a:r>
              <a:rPr lang="en-US" sz="2400" dirty="0" smtClean="0">
                <a:latin typeface="Arial" pitchFamily="34" charset="0"/>
                <a:cs typeface="Arial" pitchFamily="34" charset="0"/>
              </a:rPr>
              <a:t/>
            </a:r>
            <a:br>
              <a:rPr lang="en-US" sz="2400" dirty="0" smtClean="0">
                <a:latin typeface="Arial" pitchFamily="34" charset="0"/>
                <a:cs typeface="Arial" pitchFamily="34" charset="0"/>
              </a:rPr>
            </a:br>
            <a:endParaRPr lang="en-US" sz="2400" dirty="0" smtClean="0">
              <a:latin typeface="Arial" pitchFamily="34" charset="0"/>
              <a:cs typeface="Arial" pitchFamily="34" charset="0"/>
            </a:endParaRPr>
          </a:p>
        </p:txBody>
      </p:sp>
      <p:sp>
        <p:nvSpPr>
          <p:cNvPr id="7" name="Line 11"/>
          <p:cNvSpPr>
            <a:spLocks noChangeShapeType="1"/>
          </p:cNvSpPr>
          <p:nvPr/>
        </p:nvSpPr>
        <p:spPr bwMode="auto">
          <a:xfrm>
            <a:off x="609600" y="1676400"/>
            <a:ext cx="7924800" cy="0"/>
          </a:xfrm>
          <a:prstGeom prst="line">
            <a:avLst/>
          </a:prstGeom>
          <a:noFill/>
          <a:ln w="19050">
            <a:solidFill>
              <a:schemeClr val="tx1"/>
            </a:solidFill>
            <a:round/>
            <a:headEnd/>
            <a:tailEnd/>
          </a:ln>
        </p:spPr>
        <p:txBody>
          <a:bodyPr wrap="none" anchor="ctr"/>
          <a:lstStyle/>
          <a:p>
            <a:endParaRPr lang="en-US"/>
          </a:p>
        </p:txBody>
      </p:sp>
      <p:sp>
        <p:nvSpPr>
          <p:cNvPr id="9" name="TextBox 8"/>
          <p:cNvSpPr txBox="1"/>
          <p:nvPr/>
        </p:nvSpPr>
        <p:spPr>
          <a:xfrm>
            <a:off x="762000" y="1752600"/>
            <a:ext cx="7315200" cy="3046988"/>
          </a:xfrm>
          <a:prstGeom prst="rect">
            <a:avLst/>
          </a:prstGeom>
          <a:noFill/>
        </p:spPr>
        <p:txBody>
          <a:bodyPr wrap="square" rtlCol="0">
            <a:spAutoFit/>
          </a:bodyPr>
          <a:lstStyle/>
          <a:p>
            <a:pPr marL="231775" indent="-231775">
              <a:buBlip>
                <a:blip r:embed="rId4"/>
              </a:buBlip>
            </a:pPr>
            <a:r>
              <a:rPr lang="en-US" sz="2400" dirty="0" smtClean="0">
                <a:latin typeface="Arial" pitchFamily="34" charset="0"/>
                <a:cs typeface="Arial" pitchFamily="34" charset="0"/>
              </a:rPr>
              <a:t> According to the US Environmental Protection Agency, remediating ground water can be 40 times more expensive than taking steps to protect the water at the source.</a:t>
            </a:r>
            <a:br>
              <a:rPr lang="en-US" sz="2400" dirty="0" smtClean="0">
                <a:latin typeface="Arial" pitchFamily="34" charset="0"/>
                <a:cs typeface="Arial" pitchFamily="34" charset="0"/>
              </a:rPr>
            </a:br>
            <a:r>
              <a:rPr lang="en-US" sz="2400" dirty="0" smtClean="0">
                <a:latin typeface="Arial" pitchFamily="34" charset="0"/>
                <a:cs typeface="Arial" pitchFamily="34" charset="0"/>
              </a:rPr>
              <a:t> </a:t>
            </a:r>
          </a:p>
          <a:p>
            <a:pPr marL="231775" indent="-231775">
              <a:buBlip>
                <a:blip r:embed="rId4"/>
              </a:buBlip>
            </a:pPr>
            <a:r>
              <a:rPr lang="en-US" sz="2400" dirty="0" smtClean="0">
                <a:latin typeface="Arial" pitchFamily="34" charset="0"/>
                <a:cs typeface="Arial" pitchFamily="34" charset="0"/>
              </a:rPr>
              <a:t>Preventing contamination at the source also reduces the costs of treating water later in the drinking water treatment process.</a:t>
            </a:r>
            <a:endParaRPr lang="en-US" sz="2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descr="background_bottom.jpg                                          000A693BMacintosh HD                   7C25B080:"/>
          <p:cNvPicPr>
            <a:picLocks noChangeAspect="1" noChangeArrowheads="1"/>
          </p:cNvPicPr>
          <p:nvPr/>
        </p:nvPicPr>
        <p:blipFill>
          <a:blip r:embed="rId2" cstate="email"/>
          <a:srcRect/>
          <a:stretch>
            <a:fillRect/>
          </a:stretch>
        </p:blipFill>
        <p:spPr bwMode="auto">
          <a:xfrm>
            <a:off x="0" y="6669088"/>
            <a:ext cx="9144000" cy="188912"/>
          </a:xfrm>
          <a:prstGeom prst="rect">
            <a:avLst/>
          </a:prstGeom>
          <a:noFill/>
          <a:ln w="9525">
            <a:noFill/>
            <a:miter lim="800000"/>
            <a:headEnd/>
            <a:tailEnd/>
          </a:ln>
        </p:spPr>
      </p:pic>
      <p:pic>
        <p:nvPicPr>
          <p:cNvPr id="5" name="Picture 14" descr="background.jpg                                                 000A693BMacintosh HD                   7C25B080:"/>
          <p:cNvPicPr>
            <a:picLocks noChangeAspect="1" noChangeArrowheads="1"/>
          </p:cNvPicPr>
          <p:nvPr/>
        </p:nvPicPr>
        <p:blipFill>
          <a:blip r:embed="rId3" cstate="email"/>
          <a:srcRect/>
          <a:stretch>
            <a:fillRect/>
          </a:stretch>
        </p:blipFill>
        <p:spPr bwMode="auto">
          <a:xfrm>
            <a:off x="0" y="0"/>
            <a:ext cx="9144000" cy="1057275"/>
          </a:xfrm>
          <a:prstGeom prst="rect">
            <a:avLst/>
          </a:prstGeom>
          <a:noFill/>
          <a:ln w="9525">
            <a:noFill/>
            <a:miter lim="800000"/>
            <a:headEnd/>
            <a:tailEnd/>
          </a:ln>
        </p:spPr>
      </p:pic>
      <p:sp>
        <p:nvSpPr>
          <p:cNvPr id="6" name="TextBox 5"/>
          <p:cNvSpPr txBox="1"/>
          <p:nvPr/>
        </p:nvSpPr>
        <p:spPr>
          <a:xfrm>
            <a:off x="609600" y="1143000"/>
            <a:ext cx="8001000" cy="2431435"/>
          </a:xfrm>
          <a:prstGeom prst="rect">
            <a:avLst/>
          </a:prstGeom>
          <a:noFill/>
        </p:spPr>
        <p:txBody>
          <a:bodyPr wrap="square" rtlCol="0">
            <a:spAutoFit/>
          </a:bodyPr>
          <a:lstStyle/>
          <a:p>
            <a:pPr algn="ctr"/>
            <a:r>
              <a:rPr lang="en-US" sz="3200" dirty="0" smtClean="0">
                <a:latin typeface="Arial" pitchFamily="34" charset="0"/>
                <a:cs typeface="Arial" pitchFamily="34" charset="0"/>
              </a:rPr>
              <a:t>Future Water Shortages?</a:t>
            </a:r>
          </a:p>
          <a:p>
            <a:r>
              <a:rPr lang="en-US" sz="2400" dirty="0" smtClean="0">
                <a:latin typeface="Arial" pitchFamily="34" charset="0"/>
                <a:cs typeface="Arial" pitchFamily="34" charset="0"/>
              </a:rPr>
              <a:t>The United Nations warns that if current trends of wasting and polluting freshwater continue, two out of every three people on Earth will suffer moderate to severe water shortages in little more than two decades. It is imperative that we take measures to protect water sources today.</a:t>
            </a:r>
            <a:endParaRPr lang="en-US" sz="2400" dirty="0">
              <a:latin typeface="Arial" pitchFamily="34" charset="0"/>
              <a:cs typeface="Arial" pitchFamily="34" charset="0"/>
            </a:endParaRPr>
          </a:p>
        </p:txBody>
      </p:sp>
      <p:sp>
        <p:nvSpPr>
          <p:cNvPr id="7" name="Line 11"/>
          <p:cNvSpPr>
            <a:spLocks noChangeShapeType="1"/>
          </p:cNvSpPr>
          <p:nvPr/>
        </p:nvSpPr>
        <p:spPr bwMode="auto">
          <a:xfrm>
            <a:off x="609600" y="1676400"/>
            <a:ext cx="7924800" cy="0"/>
          </a:xfrm>
          <a:prstGeom prst="line">
            <a:avLst/>
          </a:prstGeom>
          <a:noFill/>
          <a:ln w="19050">
            <a:solidFill>
              <a:schemeClr val="tx1"/>
            </a:solidFill>
            <a:round/>
            <a:headEnd/>
            <a:tailEnd/>
          </a:ln>
        </p:spPr>
        <p:txBody>
          <a:bodyPr wrap="none" anchor="ctr"/>
          <a:lstStyle/>
          <a:p>
            <a:endParaRPr lang="en-US"/>
          </a:p>
        </p:txBody>
      </p:sp>
      <p:pic>
        <p:nvPicPr>
          <p:cNvPr id="24577" name="Picture 1"/>
          <p:cNvPicPr>
            <a:picLocks noChangeAspect="1" noChangeArrowheads="1"/>
          </p:cNvPicPr>
          <p:nvPr/>
        </p:nvPicPr>
        <p:blipFill>
          <a:blip r:embed="rId4" cstate="email"/>
          <a:srcRect/>
          <a:stretch>
            <a:fillRect/>
          </a:stretch>
        </p:blipFill>
        <p:spPr bwMode="auto">
          <a:xfrm>
            <a:off x="2362200" y="3505200"/>
            <a:ext cx="3886200" cy="2914650"/>
          </a:xfrm>
          <a:prstGeom prst="rect">
            <a:avLst/>
          </a:prstGeom>
          <a:noFill/>
          <a:ln w="9525">
            <a:noFill/>
            <a:miter lim="800000"/>
            <a:headEnd/>
            <a:tailEnd/>
          </a:ln>
        </p:spPr>
      </p:pic>
      <p:sp>
        <p:nvSpPr>
          <p:cNvPr id="8" name="TextBox 7"/>
          <p:cNvSpPr txBox="1"/>
          <p:nvPr/>
        </p:nvSpPr>
        <p:spPr>
          <a:xfrm>
            <a:off x="914400" y="6400800"/>
            <a:ext cx="7162800" cy="246221"/>
          </a:xfrm>
          <a:prstGeom prst="rect">
            <a:avLst/>
          </a:prstGeom>
          <a:noFill/>
        </p:spPr>
        <p:txBody>
          <a:bodyPr wrap="square" rtlCol="0">
            <a:spAutoFit/>
          </a:bodyPr>
          <a:lstStyle/>
          <a:p>
            <a:r>
              <a:rPr lang="en-US" sz="1000" dirty="0" smtClean="0">
                <a:latin typeface="Arial" pitchFamily="34" charset="0"/>
                <a:cs typeface="Arial" pitchFamily="34" charset="0"/>
              </a:rPr>
              <a:t>Source: </a:t>
            </a:r>
            <a:r>
              <a:rPr lang="en-US" sz="1000" dirty="0" smtClean="0">
                <a:latin typeface="Arial" pitchFamily="34" charset="0"/>
                <a:cs typeface="Arial" pitchFamily="34" charset="0"/>
                <a:hlinkClick r:id="rId5"/>
              </a:rPr>
              <a:t>http://environment.nationalgeographic.com/environment/photos/freshwater-threatened.html#1047_600x450.jpg</a:t>
            </a:r>
            <a:r>
              <a:rPr lang="en-US" sz="1000" dirty="0" smtClean="0">
                <a:latin typeface="Arial" pitchFamily="34" charset="0"/>
                <a:cs typeface="Arial" pitchFamily="34" charset="0"/>
              </a:rPr>
              <a:t> </a:t>
            </a:r>
            <a:endParaRPr lang="en-US" sz="1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descr="background_bottom.jpg                                          000A693BMacintosh HD                   7C25B080:"/>
          <p:cNvPicPr>
            <a:picLocks noChangeAspect="1" noChangeArrowheads="1"/>
          </p:cNvPicPr>
          <p:nvPr/>
        </p:nvPicPr>
        <p:blipFill>
          <a:blip r:embed="rId2" cstate="email"/>
          <a:srcRect/>
          <a:stretch>
            <a:fillRect/>
          </a:stretch>
        </p:blipFill>
        <p:spPr bwMode="auto">
          <a:xfrm>
            <a:off x="0" y="6669088"/>
            <a:ext cx="9144000" cy="188912"/>
          </a:xfrm>
          <a:prstGeom prst="rect">
            <a:avLst/>
          </a:prstGeom>
          <a:noFill/>
          <a:ln w="9525">
            <a:noFill/>
            <a:miter lim="800000"/>
            <a:headEnd/>
            <a:tailEnd/>
          </a:ln>
        </p:spPr>
      </p:pic>
      <p:pic>
        <p:nvPicPr>
          <p:cNvPr id="5" name="Picture 14" descr="background.jpg                                                 000A693BMacintosh HD                   7C25B080:"/>
          <p:cNvPicPr>
            <a:picLocks noChangeAspect="1" noChangeArrowheads="1"/>
          </p:cNvPicPr>
          <p:nvPr/>
        </p:nvPicPr>
        <p:blipFill>
          <a:blip r:embed="rId3" cstate="email"/>
          <a:srcRect/>
          <a:stretch>
            <a:fillRect/>
          </a:stretch>
        </p:blipFill>
        <p:spPr bwMode="auto">
          <a:xfrm>
            <a:off x="0" y="0"/>
            <a:ext cx="9144000" cy="1057275"/>
          </a:xfrm>
          <a:prstGeom prst="rect">
            <a:avLst/>
          </a:prstGeom>
          <a:noFill/>
          <a:ln w="9525">
            <a:noFill/>
            <a:miter lim="800000"/>
            <a:headEnd/>
            <a:tailEnd/>
          </a:ln>
        </p:spPr>
      </p:pic>
      <p:sp>
        <p:nvSpPr>
          <p:cNvPr id="6" name="Line 11"/>
          <p:cNvSpPr>
            <a:spLocks noChangeShapeType="1"/>
          </p:cNvSpPr>
          <p:nvPr/>
        </p:nvSpPr>
        <p:spPr bwMode="auto">
          <a:xfrm>
            <a:off x="381000" y="1524000"/>
            <a:ext cx="7924800" cy="0"/>
          </a:xfrm>
          <a:prstGeom prst="line">
            <a:avLst/>
          </a:prstGeom>
          <a:noFill/>
          <a:ln w="19050">
            <a:solidFill>
              <a:schemeClr val="tx1"/>
            </a:solidFill>
            <a:round/>
            <a:headEnd/>
            <a:tailEnd/>
          </a:ln>
        </p:spPr>
        <p:txBody>
          <a:bodyPr wrap="none" anchor="ctr"/>
          <a:lstStyle/>
          <a:p>
            <a:endParaRPr lang="en-US"/>
          </a:p>
        </p:txBody>
      </p:sp>
      <p:sp>
        <p:nvSpPr>
          <p:cNvPr id="7" name="TextBox 6"/>
          <p:cNvSpPr txBox="1"/>
          <p:nvPr/>
        </p:nvSpPr>
        <p:spPr>
          <a:xfrm>
            <a:off x="381000" y="990600"/>
            <a:ext cx="7848600" cy="584775"/>
          </a:xfrm>
          <a:prstGeom prst="rect">
            <a:avLst/>
          </a:prstGeom>
          <a:noFill/>
        </p:spPr>
        <p:txBody>
          <a:bodyPr wrap="square" rtlCol="0">
            <a:spAutoFit/>
          </a:bodyPr>
          <a:lstStyle/>
          <a:p>
            <a:pPr algn="ctr"/>
            <a:r>
              <a:rPr lang="en-US" sz="3200" dirty="0" smtClean="0">
                <a:latin typeface="Arial" pitchFamily="34" charset="0"/>
                <a:cs typeface="Arial" pitchFamily="34" charset="0"/>
              </a:rPr>
              <a:t>Human Activities Affecting Source Water</a:t>
            </a:r>
            <a:endParaRPr lang="en-US" sz="3200" dirty="0">
              <a:latin typeface="Arial" pitchFamily="34" charset="0"/>
              <a:cs typeface="Arial" pitchFamily="34" charset="0"/>
            </a:endParaRPr>
          </a:p>
        </p:txBody>
      </p:sp>
      <p:pic>
        <p:nvPicPr>
          <p:cNvPr id="8" name="Picture 7"/>
          <p:cNvPicPr/>
          <p:nvPr/>
        </p:nvPicPr>
        <p:blipFill>
          <a:blip r:embed="rId4" cstate="email"/>
          <a:srcRect/>
          <a:stretch>
            <a:fillRect/>
          </a:stretch>
        </p:blipFill>
        <p:spPr bwMode="auto">
          <a:xfrm>
            <a:off x="1066800" y="1752600"/>
            <a:ext cx="7086600" cy="4663874"/>
          </a:xfrm>
          <a:prstGeom prst="rect">
            <a:avLst/>
          </a:prstGeom>
          <a:noFill/>
          <a:ln w="9525">
            <a:noFill/>
            <a:miter lim="800000"/>
            <a:headEnd/>
            <a:tailEnd/>
          </a:ln>
        </p:spPr>
      </p:pic>
      <p:sp>
        <p:nvSpPr>
          <p:cNvPr id="9" name="TextBox 8"/>
          <p:cNvSpPr txBox="1"/>
          <p:nvPr/>
        </p:nvSpPr>
        <p:spPr>
          <a:xfrm>
            <a:off x="914400" y="6400800"/>
            <a:ext cx="7086600" cy="246221"/>
          </a:xfrm>
          <a:prstGeom prst="rect">
            <a:avLst/>
          </a:prstGeom>
          <a:noFill/>
        </p:spPr>
        <p:txBody>
          <a:bodyPr wrap="square" rtlCol="0">
            <a:spAutoFit/>
          </a:bodyPr>
          <a:lstStyle/>
          <a:p>
            <a:pPr algn="ctr"/>
            <a:r>
              <a:rPr lang="en-US" sz="1000" dirty="0" smtClean="0">
                <a:latin typeface="Arial" pitchFamily="34" charset="0"/>
                <a:cs typeface="Arial" pitchFamily="34" charset="0"/>
              </a:rPr>
              <a:t>Source:  </a:t>
            </a:r>
            <a:r>
              <a:rPr lang="en-US" sz="1000" u="sng" dirty="0" smtClean="0">
                <a:latin typeface="Arial" pitchFamily="34" charset="0"/>
                <a:cs typeface="Arial" pitchFamily="34" charset="0"/>
                <a:hlinkClick r:id="rId5"/>
              </a:rPr>
              <a:t>www.groundwater.org</a:t>
            </a:r>
            <a:endParaRPr lang="en-US" sz="1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descr="background_bottom.jpg                                          000A693BMacintosh HD                   7C25B080:"/>
          <p:cNvPicPr>
            <a:picLocks noChangeAspect="1" noChangeArrowheads="1"/>
          </p:cNvPicPr>
          <p:nvPr/>
        </p:nvPicPr>
        <p:blipFill>
          <a:blip r:embed="rId2" cstate="email"/>
          <a:srcRect/>
          <a:stretch>
            <a:fillRect/>
          </a:stretch>
        </p:blipFill>
        <p:spPr bwMode="auto">
          <a:xfrm>
            <a:off x="0" y="6669088"/>
            <a:ext cx="9144000" cy="188912"/>
          </a:xfrm>
          <a:prstGeom prst="rect">
            <a:avLst/>
          </a:prstGeom>
          <a:noFill/>
          <a:ln w="9525">
            <a:noFill/>
            <a:miter lim="800000"/>
            <a:headEnd/>
            <a:tailEnd/>
          </a:ln>
        </p:spPr>
      </p:pic>
      <p:pic>
        <p:nvPicPr>
          <p:cNvPr id="5" name="Picture 14" descr="background.jpg                                                 000A693BMacintosh HD                   7C25B080:"/>
          <p:cNvPicPr>
            <a:picLocks noChangeAspect="1" noChangeArrowheads="1"/>
          </p:cNvPicPr>
          <p:nvPr/>
        </p:nvPicPr>
        <p:blipFill>
          <a:blip r:embed="rId3" cstate="email"/>
          <a:srcRect/>
          <a:stretch>
            <a:fillRect/>
          </a:stretch>
        </p:blipFill>
        <p:spPr bwMode="auto">
          <a:xfrm>
            <a:off x="0" y="0"/>
            <a:ext cx="9144000" cy="1057275"/>
          </a:xfrm>
          <a:prstGeom prst="rect">
            <a:avLst/>
          </a:prstGeom>
          <a:noFill/>
          <a:ln w="9525">
            <a:noFill/>
            <a:miter lim="800000"/>
            <a:headEnd/>
            <a:tailEnd/>
          </a:ln>
        </p:spPr>
      </p:pic>
      <p:sp>
        <p:nvSpPr>
          <p:cNvPr id="6" name="Line 11"/>
          <p:cNvSpPr>
            <a:spLocks noChangeShapeType="1"/>
          </p:cNvSpPr>
          <p:nvPr/>
        </p:nvSpPr>
        <p:spPr bwMode="auto">
          <a:xfrm>
            <a:off x="381000" y="1524000"/>
            <a:ext cx="7924800" cy="0"/>
          </a:xfrm>
          <a:prstGeom prst="line">
            <a:avLst/>
          </a:prstGeom>
          <a:noFill/>
          <a:ln w="19050">
            <a:solidFill>
              <a:schemeClr val="tx1"/>
            </a:solidFill>
            <a:round/>
            <a:headEnd/>
            <a:tailEnd/>
          </a:ln>
        </p:spPr>
        <p:txBody>
          <a:bodyPr wrap="none" anchor="ctr"/>
          <a:lstStyle/>
          <a:p>
            <a:endParaRPr lang="en-US"/>
          </a:p>
        </p:txBody>
      </p:sp>
      <p:sp>
        <p:nvSpPr>
          <p:cNvPr id="7" name="TextBox 6"/>
          <p:cNvSpPr txBox="1"/>
          <p:nvPr/>
        </p:nvSpPr>
        <p:spPr>
          <a:xfrm>
            <a:off x="381000" y="990600"/>
            <a:ext cx="8001000" cy="584775"/>
          </a:xfrm>
          <a:prstGeom prst="rect">
            <a:avLst/>
          </a:prstGeom>
          <a:noFill/>
        </p:spPr>
        <p:txBody>
          <a:bodyPr wrap="square" rtlCol="0">
            <a:spAutoFit/>
          </a:bodyPr>
          <a:lstStyle/>
          <a:p>
            <a:pPr algn="ctr"/>
            <a:r>
              <a:rPr lang="en-US" sz="3200" dirty="0" smtClean="0">
                <a:latin typeface="Arial" pitchFamily="34" charset="0"/>
                <a:cs typeface="Arial" pitchFamily="34" charset="0"/>
              </a:rPr>
              <a:t>What Can Be Done About the Problems?</a:t>
            </a:r>
            <a:endParaRPr lang="en-US" sz="3200" dirty="0">
              <a:latin typeface="Arial" pitchFamily="34" charset="0"/>
              <a:cs typeface="Arial" pitchFamily="34" charset="0"/>
            </a:endParaRPr>
          </a:p>
        </p:txBody>
      </p:sp>
      <p:sp>
        <p:nvSpPr>
          <p:cNvPr id="8" name="TextBox 7"/>
          <p:cNvSpPr txBox="1"/>
          <p:nvPr/>
        </p:nvSpPr>
        <p:spPr>
          <a:xfrm>
            <a:off x="457200" y="1676400"/>
            <a:ext cx="8153400" cy="3416320"/>
          </a:xfrm>
          <a:prstGeom prst="rect">
            <a:avLst/>
          </a:prstGeom>
          <a:noFill/>
        </p:spPr>
        <p:txBody>
          <a:bodyPr wrap="square" rtlCol="0">
            <a:spAutoFit/>
          </a:bodyPr>
          <a:lstStyle/>
          <a:p>
            <a:pPr>
              <a:buBlip>
                <a:blip r:embed="rId4"/>
              </a:buBlip>
            </a:pPr>
            <a:r>
              <a:rPr lang="en-US" sz="2400" dirty="0" smtClean="0"/>
              <a:t> Stricter regulations</a:t>
            </a:r>
            <a:br>
              <a:rPr lang="en-US" sz="2400" dirty="0" smtClean="0"/>
            </a:br>
            <a:endParaRPr lang="en-US" sz="2400" dirty="0" smtClean="0"/>
          </a:p>
          <a:p>
            <a:pPr>
              <a:buBlip>
                <a:blip r:embed="rId4"/>
              </a:buBlip>
            </a:pPr>
            <a:r>
              <a:rPr lang="en-US" sz="2400" dirty="0" smtClean="0"/>
              <a:t> Enforcement of regulations</a:t>
            </a:r>
            <a:br>
              <a:rPr lang="en-US" sz="2400" dirty="0" smtClean="0"/>
            </a:br>
            <a:endParaRPr lang="en-US" sz="2400" dirty="0" smtClean="0"/>
          </a:p>
          <a:p>
            <a:pPr>
              <a:buBlip>
                <a:blip r:embed="rId4"/>
              </a:buBlip>
            </a:pPr>
            <a:r>
              <a:rPr lang="en-US" sz="2400" dirty="0" smtClean="0"/>
              <a:t> Public awareness</a:t>
            </a:r>
          </a:p>
          <a:p>
            <a:endParaRPr lang="en-US" sz="2400" dirty="0" smtClean="0"/>
          </a:p>
          <a:p>
            <a:r>
              <a:rPr lang="en-US" sz="2400" dirty="0" smtClean="0"/>
              <a:t>What do you think can/should be done?  What problems do you see in your community?  What are you going to do about these problems?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descr="background_bottom.jpg                                          000A693BMacintosh HD                   7C25B080:"/>
          <p:cNvPicPr>
            <a:picLocks noChangeAspect="1" noChangeArrowheads="1"/>
          </p:cNvPicPr>
          <p:nvPr/>
        </p:nvPicPr>
        <p:blipFill>
          <a:blip r:embed="rId2" cstate="email"/>
          <a:srcRect/>
          <a:stretch>
            <a:fillRect/>
          </a:stretch>
        </p:blipFill>
        <p:spPr bwMode="auto">
          <a:xfrm>
            <a:off x="0" y="6669088"/>
            <a:ext cx="9144000" cy="188912"/>
          </a:xfrm>
          <a:prstGeom prst="rect">
            <a:avLst/>
          </a:prstGeom>
          <a:noFill/>
          <a:ln w="9525">
            <a:noFill/>
            <a:miter lim="800000"/>
            <a:headEnd/>
            <a:tailEnd/>
          </a:ln>
        </p:spPr>
      </p:pic>
      <p:pic>
        <p:nvPicPr>
          <p:cNvPr id="5" name="Picture 14" descr="background.jpg                                                 000A693BMacintosh HD                   7C25B080:"/>
          <p:cNvPicPr>
            <a:picLocks noChangeAspect="1" noChangeArrowheads="1"/>
          </p:cNvPicPr>
          <p:nvPr/>
        </p:nvPicPr>
        <p:blipFill>
          <a:blip r:embed="rId3" cstate="email"/>
          <a:srcRect/>
          <a:stretch>
            <a:fillRect/>
          </a:stretch>
        </p:blipFill>
        <p:spPr bwMode="auto">
          <a:xfrm>
            <a:off x="0" y="0"/>
            <a:ext cx="9144000" cy="1057275"/>
          </a:xfrm>
          <a:prstGeom prst="rect">
            <a:avLst/>
          </a:prstGeom>
          <a:noFill/>
          <a:ln w="9525">
            <a:noFill/>
            <a:miter lim="800000"/>
            <a:headEnd/>
            <a:tailEnd/>
          </a:ln>
        </p:spPr>
      </p:pic>
      <p:sp>
        <p:nvSpPr>
          <p:cNvPr id="6" name="TextBox 5"/>
          <p:cNvSpPr txBox="1"/>
          <p:nvPr/>
        </p:nvSpPr>
        <p:spPr>
          <a:xfrm>
            <a:off x="381000" y="1066800"/>
            <a:ext cx="8534400" cy="1631216"/>
          </a:xfrm>
          <a:prstGeom prst="rect">
            <a:avLst/>
          </a:prstGeom>
          <a:noFill/>
        </p:spPr>
        <p:txBody>
          <a:bodyPr wrap="square" rtlCol="0">
            <a:spAutoFit/>
          </a:bodyPr>
          <a:lstStyle/>
          <a:p>
            <a:pPr algn="ctr"/>
            <a:r>
              <a:rPr lang="en-US" sz="3200" dirty="0" smtClean="0">
                <a:latin typeface="Arial" pitchFamily="34" charset="0"/>
                <a:cs typeface="Arial" pitchFamily="34" charset="0"/>
              </a:rPr>
              <a:t>Pure Water Does Not Exist in the Natural Environment </a:t>
            </a:r>
          </a:p>
          <a:p>
            <a:r>
              <a:rPr lang="en-US" dirty="0" smtClean="0"/>
              <a:t/>
            </a:r>
            <a:br>
              <a:rPr lang="en-US" dirty="0" smtClean="0"/>
            </a:br>
            <a:endParaRPr lang="en-US" dirty="0"/>
          </a:p>
        </p:txBody>
      </p:sp>
      <p:sp>
        <p:nvSpPr>
          <p:cNvPr id="7" name="TextBox 6"/>
          <p:cNvSpPr txBox="1"/>
          <p:nvPr/>
        </p:nvSpPr>
        <p:spPr>
          <a:xfrm>
            <a:off x="533400" y="2209800"/>
            <a:ext cx="8077200" cy="2308324"/>
          </a:xfrm>
          <a:prstGeom prst="rect">
            <a:avLst/>
          </a:prstGeom>
          <a:noFill/>
        </p:spPr>
        <p:txBody>
          <a:bodyPr wrap="square" rtlCol="0">
            <a:spAutoFit/>
          </a:bodyPr>
          <a:lstStyle/>
          <a:p>
            <a:pPr marL="231775" indent="-231775">
              <a:buBlip>
                <a:blip r:embed="rId4"/>
              </a:buBlip>
            </a:pPr>
            <a:r>
              <a:rPr lang="en-US" sz="2400" dirty="0" smtClean="0">
                <a:latin typeface="Arial" pitchFamily="34" charset="0"/>
                <a:cs typeface="Arial" pitchFamily="34" charset="0"/>
              </a:rPr>
              <a:t>Water is always found in combination with minerals and chemicals of one kind or another. </a:t>
            </a:r>
            <a:br>
              <a:rPr lang="en-US" sz="2400" dirty="0" smtClean="0">
                <a:latin typeface="Arial" pitchFamily="34" charset="0"/>
                <a:cs typeface="Arial" pitchFamily="34" charset="0"/>
              </a:rPr>
            </a:br>
            <a:endParaRPr lang="en-US" sz="2400" dirty="0" smtClean="0">
              <a:latin typeface="Arial" pitchFamily="34" charset="0"/>
              <a:cs typeface="Arial" pitchFamily="34" charset="0"/>
            </a:endParaRPr>
          </a:p>
          <a:p>
            <a:pPr marL="231775" indent="-231775">
              <a:buBlip>
                <a:blip r:embed="rId4"/>
              </a:buBlip>
            </a:pPr>
            <a:r>
              <a:rPr lang="en-US" sz="2400" dirty="0" smtClean="0">
                <a:latin typeface="Arial" pitchFamily="34" charset="0"/>
                <a:cs typeface="Arial" pitchFamily="34" charset="0"/>
              </a:rPr>
              <a:t>Sometimes these compounds are present naturally; other times they are present as a result of human activity.</a:t>
            </a:r>
            <a:endParaRPr lang="en-US" sz="2400" dirty="0"/>
          </a:p>
        </p:txBody>
      </p:sp>
      <p:sp>
        <p:nvSpPr>
          <p:cNvPr id="8" name="Line 11"/>
          <p:cNvSpPr>
            <a:spLocks noChangeShapeType="1"/>
          </p:cNvSpPr>
          <p:nvPr/>
        </p:nvSpPr>
        <p:spPr bwMode="auto">
          <a:xfrm>
            <a:off x="533400" y="2057400"/>
            <a:ext cx="7924800" cy="0"/>
          </a:xfrm>
          <a:prstGeom prst="line">
            <a:avLst/>
          </a:prstGeom>
          <a:noFill/>
          <a:ln w="19050">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7" descr="SDWF logo"/>
          <p:cNvPicPr>
            <a:picLocks noChangeAspect="1" noChangeArrowheads="1"/>
          </p:cNvPicPr>
          <p:nvPr/>
        </p:nvPicPr>
        <p:blipFill>
          <a:blip r:embed="rId3" cstate="email"/>
          <a:srcRect/>
          <a:stretch>
            <a:fillRect/>
          </a:stretch>
        </p:blipFill>
        <p:spPr bwMode="auto">
          <a:xfrm>
            <a:off x="5867400" y="2286000"/>
            <a:ext cx="2438400" cy="1884362"/>
          </a:xfrm>
          <a:prstGeom prst="rect">
            <a:avLst/>
          </a:prstGeom>
          <a:noFill/>
          <a:ln w="9525">
            <a:noFill/>
            <a:miter lim="800000"/>
            <a:headEnd/>
            <a:tailEnd/>
          </a:ln>
        </p:spPr>
      </p:pic>
      <p:pic>
        <p:nvPicPr>
          <p:cNvPr id="15363" name="Picture 24" descr="backgroundNologo.jpg                                           000A693BMacintosh HD                   7C25B080:"/>
          <p:cNvPicPr>
            <a:picLocks noChangeAspect="1" noChangeArrowheads="1"/>
          </p:cNvPicPr>
          <p:nvPr/>
        </p:nvPicPr>
        <p:blipFill>
          <a:blip r:embed="rId4" cstate="email"/>
          <a:srcRect/>
          <a:stretch>
            <a:fillRect/>
          </a:stretch>
        </p:blipFill>
        <p:spPr bwMode="auto">
          <a:xfrm>
            <a:off x="0" y="0"/>
            <a:ext cx="9144000" cy="1036638"/>
          </a:xfrm>
          <a:prstGeom prst="rect">
            <a:avLst/>
          </a:prstGeom>
          <a:noFill/>
          <a:ln w="9525">
            <a:noFill/>
            <a:miter lim="800000"/>
            <a:headEnd/>
            <a:tailEnd/>
          </a:ln>
        </p:spPr>
      </p:pic>
      <p:pic>
        <p:nvPicPr>
          <p:cNvPr id="15364" name="Picture 25" descr="background_bottom.jpg                                          000A693BMacintosh HD                   7C25B080:"/>
          <p:cNvPicPr>
            <a:picLocks noChangeAspect="1" noChangeArrowheads="1"/>
          </p:cNvPicPr>
          <p:nvPr/>
        </p:nvPicPr>
        <p:blipFill>
          <a:blip r:embed="rId5" cstate="email"/>
          <a:srcRect/>
          <a:stretch>
            <a:fillRect/>
          </a:stretch>
        </p:blipFill>
        <p:spPr bwMode="auto">
          <a:xfrm>
            <a:off x="0" y="6669088"/>
            <a:ext cx="9144000" cy="188912"/>
          </a:xfrm>
          <a:prstGeom prst="rect">
            <a:avLst/>
          </a:prstGeom>
          <a:noFill/>
          <a:ln w="9525">
            <a:noFill/>
            <a:miter lim="800000"/>
            <a:headEnd/>
            <a:tailEnd/>
          </a:ln>
        </p:spPr>
      </p:pic>
      <p:sp>
        <p:nvSpPr>
          <p:cNvPr id="15366" name="Rectangle 32"/>
          <p:cNvSpPr>
            <a:spLocks noChangeArrowheads="1"/>
          </p:cNvSpPr>
          <p:nvPr/>
        </p:nvSpPr>
        <p:spPr bwMode="auto">
          <a:xfrm>
            <a:off x="-447675" y="4291013"/>
            <a:ext cx="184150" cy="366712"/>
          </a:xfrm>
          <a:prstGeom prst="rect">
            <a:avLst/>
          </a:prstGeom>
          <a:noFill/>
          <a:ln w="9525">
            <a:noFill/>
            <a:miter lim="800000"/>
            <a:headEnd/>
            <a:tailEnd/>
          </a:ln>
        </p:spPr>
        <p:txBody>
          <a:bodyPr wrap="none">
            <a:spAutoFit/>
          </a:bodyPr>
          <a:lstStyle/>
          <a:p>
            <a:endParaRPr lang="en-US"/>
          </a:p>
        </p:txBody>
      </p:sp>
      <p:sp>
        <p:nvSpPr>
          <p:cNvPr id="15367" name="Rectangle 34"/>
          <p:cNvSpPr>
            <a:spLocks noGrp="1" noChangeArrowheads="1"/>
          </p:cNvSpPr>
          <p:nvPr>
            <p:ph type="title"/>
          </p:nvPr>
        </p:nvSpPr>
        <p:spPr>
          <a:xfrm>
            <a:off x="533400" y="1219200"/>
            <a:ext cx="8229600" cy="1143000"/>
          </a:xfrm>
          <a:noFill/>
        </p:spPr>
        <p:txBody>
          <a:bodyPr>
            <a:normAutofit/>
          </a:bodyPr>
          <a:lstStyle/>
          <a:p>
            <a:pPr eaLnBrk="1" hangingPunct="1"/>
            <a:r>
              <a:rPr lang="en-US" sz="3200" dirty="0" smtClean="0">
                <a:solidFill>
                  <a:schemeClr val="tx1"/>
                </a:solidFill>
                <a:latin typeface="Arial" pitchFamily="34" charset="0"/>
                <a:cs typeface="Arial" pitchFamily="34" charset="0"/>
              </a:rPr>
              <a:t>SDWF Mission</a:t>
            </a:r>
            <a:endParaRPr lang="en-US" sz="3200" u="sng" dirty="0" smtClean="0">
              <a:latin typeface="Arial" pitchFamily="34" charset="0"/>
              <a:cs typeface="Arial" pitchFamily="34" charset="0"/>
            </a:endParaRPr>
          </a:p>
        </p:txBody>
      </p:sp>
      <p:sp>
        <p:nvSpPr>
          <p:cNvPr id="15368" name="Rectangle 35"/>
          <p:cNvSpPr>
            <a:spLocks noChangeArrowheads="1"/>
          </p:cNvSpPr>
          <p:nvPr/>
        </p:nvSpPr>
        <p:spPr bwMode="auto">
          <a:xfrm>
            <a:off x="609600" y="2133600"/>
            <a:ext cx="5334000" cy="2667000"/>
          </a:xfrm>
          <a:prstGeom prst="rect">
            <a:avLst/>
          </a:prstGeom>
          <a:noFill/>
          <a:ln w="9525">
            <a:noFill/>
            <a:miter lim="800000"/>
            <a:headEnd/>
            <a:tailEnd/>
          </a:ln>
        </p:spPr>
        <p:txBody>
          <a:bodyPr/>
          <a:lstStyle/>
          <a:p>
            <a:pPr marL="342900" indent="-342900">
              <a:spcBef>
                <a:spcPct val="20000"/>
              </a:spcBef>
              <a:buFontTx/>
              <a:buChar char="•"/>
            </a:pPr>
            <a:r>
              <a:rPr lang="en-US" sz="2400" b="1" dirty="0">
                <a:latin typeface="Arial" pitchFamily="34" charset="0"/>
                <a:cs typeface="Arial" pitchFamily="34" charset="0"/>
              </a:rPr>
              <a:t>Encourage </a:t>
            </a:r>
            <a:r>
              <a:rPr lang="en-US" sz="2400" dirty="0">
                <a:latin typeface="Arial" pitchFamily="34" charset="0"/>
                <a:cs typeface="Arial" pitchFamily="34" charset="0"/>
              </a:rPr>
              <a:t>the universality of safe drinking water by supporting innovative research and development. </a:t>
            </a:r>
            <a:endParaRPr lang="en-US" sz="2400" b="1" dirty="0">
              <a:latin typeface="Arial" pitchFamily="34" charset="0"/>
              <a:cs typeface="Arial" pitchFamily="34" charset="0"/>
            </a:endParaRPr>
          </a:p>
          <a:p>
            <a:pPr marL="342900" indent="-342900">
              <a:spcBef>
                <a:spcPct val="20000"/>
              </a:spcBef>
              <a:buFontTx/>
              <a:buChar char="•"/>
            </a:pPr>
            <a:r>
              <a:rPr lang="en-US" sz="2400" b="1" dirty="0">
                <a:latin typeface="Arial" pitchFamily="34" charset="0"/>
                <a:cs typeface="Arial" pitchFamily="34" charset="0"/>
              </a:rPr>
              <a:t>Increase </a:t>
            </a:r>
            <a:r>
              <a:rPr lang="en-US" sz="2400" dirty="0">
                <a:latin typeface="Arial" pitchFamily="34" charset="0"/>
                <a:cs typeface="Arial" pitchFamily="34" charset="0"/>
              </a:rPr>
              <a:t>awareness of health concerns from consumption of poor quality water.</a:t>
            </a:r>
            <a:endParaRPr lang="en-US" sz="2400" b="1" dirty="0">
              <a:latin typeface="Arial" pitchFamily="34" charset="0"/>
              <a:cs typeface="Arial" pitchFamily="34" charset="0"/>
            </a:endParaRPr>
          </a:p>
          <a:p>
            <a:pPr marL="342900" indent="-342900">
              <a:spcBef>
                <a:spcPct val="20000"/>
              </a:spcBef>
              <a:buFontTx/>
              <a:buChar char="•"/>
            </a:pPr>
            <a:r>
              <a:rPr lang="en-US" sz="2400" b="1" dirty="0">
                <a:latin typeface="Arial" pitchFamily="34" charset="0"/>
                <a:cs typeface="Arial" pitchFamily="34" charset="0"/>
              </a:rPr>
              <a:t>Act</a:t>
            </a:r>
            <a:r>
              <a:rPr lang="en-US" sz="2400" dirty="0">
                <a:latin typeface="Arial" pitchFamily="34" charset="0"/>
                <a:cs typeface="Arial" pitchFamily="34" charset="0"/>
              </a:rPr>
              <a:t> as a policy advocate to ensure appropriate action is taken to provide safe drinking water to all people.</a:t>
            </a:r>
          </a:p>
          <a:p>
            <a:pPr marL="342900" indent="-342900">
              <a:spcBef>
                <a:spcPct val="20000"/>
              </a:spcBef>
            </a:pPr>
            <a:endParaRPr lang="en-US" sz="2400" dirty="0"/>
          </a:p>
        </p:txBody>
      </p:sp>
      <p:sp>
        <p:nvSpPr>
          <p:cNvPr id="15369" name="Line 36"/>
          <p:cNvSpPr>
            <a:spLocks noChangeShapeType="1"/>
          </p:cNvSpPr>
          <p:nvPr/>
        </p:nvSpPr>
        <p:spPr bwMode="auto">
          <a:xfrm>
            <a:off x="609600" y="1981200"/>
            <a:ext cx="7848600" cy="0"/>
          </a:xfrm>
          <a:prstGeom prst="line">
            <a:avLst/>
          </a:prstGeom>
          <a:noFill/>
          <a:ln w="19050">
            <a:solidFill>
              <a:schemeClr val="tx1"/>
            </a:solidFill>
            <a:round/>
            <a:headEnd/>
            <a:tailEnd/>
          </a:ln>
        </p:spPr>
        <p:txBody>
          <a:bodyPr wrap="none" anchor="ctr"/>
          <a:lstStyle/>
          <a:p>
            <a:endParaRPr lang="en-US"/>
          </a:p>
        </p:txBody>
      </p:sp>
      <p:pic>
        <p:nvPicPr>
          <p:cNvPr id="9" name="Picture 14" descr="background.jpg                                                 000A693BMacintosh HD                   7C25B080:"/>
          <p:cNvPicPr>
            <a:picLocks noChangeAspect="1" noChangeArrowheads="1"/>
          </p:cNvPicPr>
          <p:nvPr/>
        </p:nvPicPr>
        <p:blipFill>
          <a:blip r:embed="rId6" cstate="email"/>
          <a:srcRect/>
          <a:stretch>
            <a:fillRect/>
          </a:stretch>
        </p:blipFill>
        <p:spPr bwMode="auto">
          <a:xfrm>
            <a:off x="0" y="0"/>
            <a:ext cx="9144000" cy="10572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14" descr="background_bottom.jpg                                          000A693BMacintosh HD                   7C25B080:"/>
          <p:cNvPicPr>
            <a:picLocks noChangeAspect="1" noChangeArrowheads="1"/>
          </p:cNvPicPr>
          <p:nvPr/>
        </p:nvPicPr>
        <p:blipFill>
          <a:blip r:embed="rId3" cstate="email"/>
          <a:srcRect/>
          <a:stretch>
            <a:fillRect/>
          </a:stretch>
        </p:blipFill>
        <p:spPr bwMode="auto">
          <a:xfrm>
            <a:off x="0" y="6669088"/>
            <a:ext cx="9144000" cy="188912"/>
          </a:xfrm>
          <a:prstGeom prst="rect">
            <a:avLst/>
          </a:prstGeom>
          <a:noFill/>
          <a:ln w="9525">
            <a:noFill/>
            <a:miter lim="800000"/>
            <a:headEnd/>
            <a:tailEnd/>
          </a:ln>
        </p:spPr>
      </p:pic>
      <p:pic>
        <p:nvPicPr>
          <p:cNvPr id="79875" name="Picture 15" descr="background.jpg                                                 000A693BMacintosh HD                   7C25B080:"/>
          <p:cNvPicPr>
            <a:picLocks noChangeAspect="1" noChangeArrowheads="1"/>
          </p:cNvPicPr>
          <p:nvPr/>
        </p:nvPicPr>
        <p:blipFill>
          <a:blip r:embed="rId4" cstate="email"/>
          <a:srcRect/>
          <a:stretch>
            <a:fillRect/>
          </a:stretch>
        </p:blipFill>
        <p:spPr bwMode="auto">
          <a:xfrm>
            <a:off x="0" y="0"/>
            <a:ext cx="9144000" cy="1057275"/>
          </a:xfrm>
          <a:prstGeom prst="rect">
            <a:avLst/>
          </a:prstGeom>
          <a:noFill/>
          <a:ln w="9525">
            <a:noFill/>
            <a:miter lim="800000"/>
            <a:headEnd/>
            <a:tailEnd/>
          </a:ln>
        </p:spPr>
      </p:pic>
      <p:sp>
        <p:nvSpPr>
          <p:cNvPr id="79876" name="Rectangle 17"/>
          <p:cNvSpPr>
            <a:spLocks noChangeArrowheads="1"/>
          </p:cNvSpPr>
          <p:nvPr/>
        </p:nvSpPr>
        <p:spPr bwMode="auto">
          <a:xfrm>
            <a:off x="457200" y="914400"/>
            <a:ext cx="3505200" cy="1143000"/>
          </a:xfrm>
          <a:prstGeom prst="rect">
            <a:avLst/>
          </a:prstGeom>
          <a:noFill/>
          <a:ln w="9525">
            <a:noFill/>
            <a:miter lim="800000"/>
            <a:headEnd/>
            <a:tailEnd/>
          </a:ln>
        </p:spPr>
        <p:txBody>
          <a:bodyPr anchor="ctr"/>
          <a:lstStyle/>
          <a:p>
            <a:endParaRPr lang="en-US" sz="5400" b="1" u="sng">
              <a:solidFill>
                <a:schemeClr val="tx2"/>
              </a:solidFill>
              <a:latin typeface="Calibri" pitchFamily="34" charset="0"/>
            </a:endParaRPr>
          </a:p>
        </p:txBody>
      </p:sp>
      <p:sp>
        <p:nvSpPr>
          <p:cNvPr id="79877" name="Line 22"/>
          <p:cNvSpPr>
            <a:spLocks noChangeShapeType="1"/>
          </p:cNvSpPr>
          <p:nvPr/>
        </p:nvSpPr>
        <p:spPr bwMode="auto">
          <a:xfrm>
            <a:off x="533400" y="1676400"/>
            <a:ext cx="7924800" cy="0"/>
          </a:xfrm>
          <a:prstGeom prst="line">
            <a:avLst/>
          </a:prstGeom>
          <a:noFill/>
          <a:ln w="19050">
            <a:solidFill>
              <a:schemeClr val="tx1"/>
            </a:solidFill>
            <a:round/>
            <a:headEnd/>
            <a:tailEnd/>
          </a:ln>
        </p:spPr>
        <p:txBody>
          <a:bodyPr wrap="none" anchor="ctr"/>
          <a:lstStyle/>
          <a:p>
            <a:endParaRPr lang="en-US"/>
          </a:p>
        </p:txBody>
      </p:sp>
      <p:pic>
        <p:nvPicPr>
          <p:cNvPr id="79878" name="Picture 8" descr="sdwf_banner_w_logo.JPG"/>
          <p:cNvPicPr>
            <a:picLocks noChangeAspect="1"/>
          </p:cNvPicPr>
          <p:nvPr/>
        </p:nvPicPr>
        <p:blipFill>
          <a:blip r:embed="rId5" cstate="email"/>
          <a:srcRect/>
          <a:stretch>
            <a:fillRect/>
          </a:stretch>
        </p:blipFill>
        <p:spPr bwMode="auto">
          <a:xfrm>
            <a:off x="609600" y="1905000"/>
            <a:ext cx="7848600" cy="2057400"/>
          </a:xfrm>
          <a:prstGeom prst="rect">
            <a:avLst/>
          </a:prstGeom>
          <a:noFill/>
          <a:ln w="9525">
            <a:noFill/>
            <a:miter lim="800000"/>
            <a:headEnd/>
            <a:tailEnd/>
          </a:ln>
        </p:spPr>
      </p:pic>
      <p:sp>
        <p:nvSpPr>
          <p:cNvPr id="79879" name="TextBox 9"/>
          <p:cNvSpPr txBox="1">
            <a:spLocks noChangeArrowheads="1"/>
          </p:cNvSpPr>
          <p:nvPr/>
        </p:nvSpPr>
        <p:spPr bwMode="auto">
          <a:xfrm>
            <a:off x="0" y="4429125"/>
            <a:ext cx="9144000" cy="1477963"/>
          </a:xfrm>
          <a:prstGeom prst="rect">
            <a:avLst/>
          </a:prstGeom>
          <a:noFill/>
          <a:ln w="9525">
            <a:noFill/>
            <a:miter lim="800000"/>
            <a:headEnd/>
            <a:tailEnd/>
          </a:ln>
        </p:spPr>
        <p:txBody>
          <a:bodyPr>
            <a:spAutoFit/>
          </a:bodyPr>
          <a:lstStyle/>
          <a:p>
            <a:pPr algn="ctr">
              <a:spcBef>
                <a:spcPct val="50000"/>
              </a:spcBef>
            </a:pPr>
            <a:r>
              <a:rPr lang="en-US" sz="2400" dirty="0">
                <a:latin typeface="Arial" pitchFamily="34" charset="0"/>
                <a:cs typeface="Arial" pitchFamily="34" charset="0"/>
              </a:rPr>
              <a:t>Please visit us at:</a:t>
            </a:r>
          </a:p>
          <a:p>
            <a:pPr algn="ctr">
              <a:spcBef>
                <a:spcPct val="50000"/>
              </a:spcBef>
            </a:pPr>
            <a:r>
              <a:rPr lang="en-US" sz="4400" dirty="0">
                <a:solidFill>
                  <a:srgbClr val="0C59DC"/>
                </a:solidFill>
                <a:latin typeface="Calibri" pitchFamily="34" charset="0"/>
              </a:rPr>
              <a:t> </a:t>
            </a:r>
            <a:r>
              <a:rPr lang="en-US" sz="4400" dirty="0">
                <a:solidFill>
                  <a:srgbClr val="0C59DC"/>
                </a:solidFill>
                <a:latin typeface="Calibri" pitchFamily="34" charset="0"/>
                <a:hlinkClick r:id="rId6"/>
              </a:rPr>
              <a:t>www.safewater.org</a:t>
            </a:r>
            <a:endParaRPr lang="en-US" sz="4400" dirty="0">
              <a:solidFill>
                <a:srgbClr val="0C59DC"/>
              </a:solidFill>
              <a:latin typeface="Calibri" pitchFamily="34" charset="0"/>
            </a:endParaRPr>
          </a:p>
        </p:txBody>
      </p:sp>
    </p:spTree>
  </p:cSld>
  <p:clrMapOvr>
    <a:masterClrMapping/>
  </p:clrMapOvr>
  <p:transition>
    <p:wheel spokes="0"/>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descr="background_bottom.jpg                                          000A693BMacintosh HD                   7C25B080:"/>
          <p:cNvPicPr>
            <a:picLocks noChangeAspect="1" noChangeArrowheads="1"/>
          </p:cNvPicPr>
          <p:nvPr/>
        </p:nvPicPr>
        <p:blipFill>
          <a:blip r:embed="rId2" cstate="email"/>
          <a:srcRect/>
          <a:stretch>
            <a:fillRect/>
          </a:stretch>
        </p:blipFill>
        <p:spPr bwMode="auto">
          <a:xfrm>
            <a:off x="0" y="6669088"/>
            <a:ext cx="9144000" cy="188912"/>
          </a:xfrm>
          <a:prstGeom prst="rect">
            <a:avLst/>
          </a:prstGeom>
          <a:noFill/>
          <a:ln w="9525">
            <a:noFill/>
            <a:miter lim="800000"/>
            <a:headEnd/>
            <a:tailEnd/>
          </a:ln>
        </p:spPr>
      </p:pic>
      <p:pic>
        <p:nvPicPr>
          <p:cNvPr id="5" name="Picture 14" descr="background.jpg                                                 000A693BMacintosh HD                   7C25B080:"/>
          <p:cNvPicPr>
            <a:picLocks noChangeAspect="1" noChangeArrowheads="1"/>
          </p:cNvPicPr>
          <p:nvPr/>
        </p:nvPicPr>
        <p:blipFill>
          <a:blip r:embed="rId3" cstate="email"/>
          <a:srcRect/>
          <a:stretch>
            <a:fillRect/>
          </a:stretch>
        </p:blipFill>
        <p:spPr bwMode="auto">
          <a:xfrm>
            <a:off x="0" y="0"/>
            <a:ext cx="9144000" cy="1057275"/>
          </a:xfrm>
          <a:prstGeom prst="rect">
            <a:avLst/>
          </a:prstGeom>
          <a:noFill/>
          <a:ln w="9525">
            <a:noFill/>
            <a:miter lim="800000"/>
            <a:headEnd/>
            <a:tailEnd/>
          </a:ln>
        </p:spPr>
      </p:pic>
      <p:sp>
        <p:nvSpPr>
          <p:cNvPr id="6" name="TextBox 5"/>
          <p:cNvSpPr txBox="1"/>
          <p:nvPr/>
        </p:nvSpPr>
        <p:spPr>
          <a:xfrm>
            <a:off x="304800" y="1219200"/>
            <a:ext cx="8686800" cy="1077218"/>
          </a:xfrm>
          <a:prstGeom prst="rect">
            <a:avLst/>
          </a:prstGeom>
          <a:noFill/>
        </p:spPr>
        <p:txBody>
          <a:bodyPr wrap="square" rtlCol="0">
            <a:spAutoFit/>
          </a:bodyPr>
          <a:lstStyle/>
          <a:p>
            <a:pPr algn="ctr"/>
            <a:r>
              <a:rPr lang="en-US" sz="3200" dirty="0" smtClean="0">
                <a:latin typeface="Arial" pitchFamily="34" charset="0"/>
                <a:cs typeface="Arial" pitchFamily="34" charset="0"/>
              </a:rPr>
              <a:t>Some Naturally Present Contaminants Have the Potential to Cause Harm to Humans</a:t>
            </a:r>
            <a:endParaRPr lang="en-US" sz="3200" dirty="0">
              <a:latin typeface="Arial" pitchFamily="34" charset="0"/>
              <a:cs typeface="Arial" pitchFamily="34" charset="0"/>
            </a:endParaRPr>
          </a:p>
        </p:txBody>
      </p:sp>
      <p:sp>
        <p:nvSpPr>
          <p:cNvPr id="7" name="Line 11"/>
          <p:cNvSpPr>
            <a:spLocks noChangeShapeType="1"/>
          </p:cNvSpPr>
          <p:nvPr/>
        </p:nvSpPr>
        <p:spPr bwMode="auto">
          <a:xfrm>
            <a:off x="381000" y="2209800"/>
            <a:ext cx="7924800" cy="0"/>
          </a:xfrm>
          <a:prstGeom prst="line">
            <a:avLst/>
          </a:prstGeom>
          <a:noFill/>
          <a:ln w="19050">
            <a:solidFill>
              <a:schemeClr val="tx1"/>
            </a:solidFill>
            <a:round/>
            <a:headEnd/>
            <a:tailEnd/>
          </a:ln>
        </p:spPr>
        <p:txBody>
          <a:bodyPr wrap="none" anchor="ctr"/>
          <a:lstStyle/>
          <a:p>
            <a:endParaRPr lang="en-US"/>
          </a:p>
        </p:txBody>
      </p:sp>
      <p:sp>
        <p:nvSpPr>
          <p:cNvPr id="8" name="TextBox 7"/>
          <p:cNvSpPr txBox="1"/>
          <p:nvPr/>
        </p:nvSpPr>
        <p:spPr>
          <a:xfrm>
            <a:off x="381000" y="2438400"/>
            <a:ext cx="8382000" cy="2677656"/>
          </a:xfrm>
          <a:prstGeom prst="rect">
            <a:avLst/>
          </a:prstGeom>
          <a:noFill/>
        </p:spPr>
        <p:txBody>
          <a:bodyPr wrap="square" rtlCol="0">
            <a:spAutoFit/>
          </a:bodyPr>
          <a:lstStyle/>
          <a:p>
            <a:pPr>
              <a:buBlip>
                <a:blip r:embed="rId4"/>
              </a:buBlip>
            </a:pPr>
            <a:r>
              <a:rPr lang="en-US" sz="2400" dirty="0" smtClean="0">
                <a:latin typeface="Arial" pitchFamily="34" charset="0"/>
                <a:cs typeface="Arial" pitchFamily="34" charset="0"/>
              </a:rPr>
              <a:t> Metals (ex: arsenic, mercury and lead)</a:t>
            </a:r>
            <a:br>
              <a:rPr lang="en-US" sz="2400" dirty="0" smtClean="0">
                <a:latin typeface="Arial" pitchFamily="34" charset="0"/>
                <a:cs typeface="Arial" pitchFamily="34" charset="0"/>
              </a:rPr>
            </a:br>
            <a:endParaRPr lang="en-US" sz="2400" dirty="0" smtClean="0">
              <a:latin typeface="Arial" pitchFamily="34" charset="0"/>
              <a:cs typeface="Arial" pitchFamily="34" charset="0"/>
            </a:endParaRPr>
          </a:p>
          <a:p>
            <a:pPr>
              <a:buBlip>
                <a:blip r:embed="rId4"/>
              </a:buBlip>
            </a:pPr>
            <a:r>
              <a:rPr lang="en-US" sz="2400" dirty="0" smtClean="0">
                <a:latin typeface="Arial" pitchFamily="34" charset="0"/>
                <a:cs typeface="Arial" pitchFamily="34" charset="0"/>
              </a:rPr>
              <a:t> Radioactive compounds (ex: radium)</a:t>
            </a:r>
            <a:br>
              <a:rPr lang="en-US" sz="2400" dirty="0" smtClean="0">
                <a:latin typeface="Arial" pitchFamily="34" charset="0"/>
                <a:cs typeface="Arial" pitchFamily="34" charset="0"/>
              </a:rPr>
            </a:br>
            <a:endParaRPr lang="en-US" sz="2400" dirty="0" smtClean="0">
              <a:latin typeface="Arial" pitchFamily="34" charset="0"/>
              <a:cs typeface="Arial" pitchFamily="34" charset="0"/>
            </a:endParaRPr>
          </a:p>
          <a:p>
            <a:pPr marL="231775" indent="-231775">
              <a:buBlip>
                <a:blip r:embed="rId4"/>
              </a:buBlip>
            </a:pPr>
            <a:r>
              <a:rPr lang="en-US" sz="2400" dirty="0" smtClean="0">
                <a:latin typeface="Arial" pitchFamily="34" charset="0"/>
                <a:cs typeface="Arial" pitchFamily="34" charset="0"/>
              </a:rPr>
              <a:t>Microorganisms (ex: parasites, bacteria, protozoa, toxic blue-green algae)</a:t>
            </a:r>
            <a:br>
              <a:rPr lang="en-US" sz="2400" dirty="0" smtClean="0">
                <a:latin typeface="Arial" pitchFamily="34" charset="0"/>
                <a:cs typeface="Arial" pitchFamily="34" charset="0"/>
              </a:rPr>
            </a:b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descr="background_bottom.jpg                                          000A693BMacintosh HD                   7C25B080:"/>
          <p:cNvPicPr>
            <a:picLocks noChangeAspect="1" noChangeArrowheads="1"/>
          </p:cNvPicPr>
          <p:nvPr/>
        </p:nvPicPr>
        <p:blipFill>
          <a:blip r:embed="rId2" cstate="email"/>
          <a:srcRect/>
          <a:stretch>
            <a:fillRect/>
          </a:stretch>
        </p:blipFill>
        <p:spPr bwMode="auto">
          <a:xfrm>
            <a:off x="0" y="6669088"/>
            <a:ext cx="9144000" cy="188912"/>
          </a:xfrm>
          <a:prstGeom prst="rect">
            <a:avLst/>
          </a:prstGeom>
          <a:noFill/>
          <a:ln w="9525">
            <a:noFill/>
            <a:miter lim="800000"/>
            <a:headEnd/>
            <a:tailEnd/>
          </a:ln>
        </p:spPr>
      </p:pic>
      <p:pic>
        <p:nvPicPr>
          <p:cNvPr id="5" name="Picture 14" descr="background.jpg                                                 000A693BMacintosh HD                   7C25B080:"/>
          <p:cNvPicPr>
            <a:picLocks noChangeAspect="1" noChangeArrowheads="1"/>
          </p:cNvPicPr>
          <p:nvPr/>
        </p:nvPicPr>
        <p:blipFill>
          <a:blip r:embed="rId3" cstate="email"/>
          <a:srcRect/>
          <a:stretch>
            <a:fillRect/>
          </a:stretch>
        </p:blipFill>
        <p:spPr bwMode="auto">
          <a:xfrm>
            <a:off x="0" y="0"/>
            <a:ext cx="9144000" cy="1057275"/>
          </a:xfrm>
          <a:prstGeom prst="rect">
            <a:avLst/>
          </a:prstGeom>
          <a:noFill/>
          <a:ln w="9525">
            <a:noFill/>
            <a:miter lim="800000"/>
            <a:headEnd/>
            <a:tailEnd/>
          </a:ln>
        </p:spPr>
      </p:pic>
      <p:sp>
        <p:nvSpPr>
          <p:cNvPr id="6" name="TextBox 5"/>
          <p:cNvSpPr txBox="1"/>
          <p:nvPr/>
        </p:nvSpPr>
        <p:spPr>
          <a:xfrm>
            <a:off x="533400" y="1143000"/>
            <a:ext cx="8382000" cy="1077218"/>
          </a:xfrm>
          <a:prstGeom prst="rect">
            <a:avLst/>
          </a:prstGeom>
          <a:noFill/>
        </p:spPr>
        <p:txBody>
          <a:bodyPr wrap="square" rtlCol="0">
            <a:spAutoFit/>
          </a:bodyPr>
          <a:lstStyle/>
          <a:p>
            <a:pPr algn="ctr"/>
            <a:r>
              <a:rPr lang="en-US" sz="3200" dirty="0" smtClean="0">
                <a:latin typeface="Arial" pitchFamily="34" charset="0"/>
                <a:cs typeface="Arial" pitchFamily="34" charset="0"/>
              </a:rPr>
              <a:t>Water can Become Contaminated with these Compounds and Microorganisms</a:t>
            </a:r>
            <a:endParaRPr lang="en-US" sz="3200" dirty="0">
              <a:latin typeface="Arial" pitchFamily="34" charset="0"/>
              <a:cs typeface="Arial" pitchFamily="34" charset="0"/>
            </a:endParaRPr>
          </a:p>
        </p:txBody>
      </p:sp>
      <p:sp>
        <p:nvSpPr>
          <p:cNvPr id="7" name="Line 11"/>
          <p:cNvSpPr>
            <a:spLocks noChangeShapeType="1"/>
          </p:cNvSpPr>
          <p:nvPr/>
        </p:nvSpPr>
        <p:spPr bwMode="auto">
          <a:xfrm>
            <a:off x="381000" y="2133600"/>
            <a:ext cx="7924800" cy="0"/>
          </a:xfrm>
          <a:prstGeom prst="line">
            <a:avLst/>
          </a:prstGeom>
          <a:noFill/>
          <a:ln w="19050">
            <a:solidFill>
              <a:schemeClr val="tx1"/>
            </a:solidFill>
            <a:round/>
            <a:headEnd/>
            <a:tailEnd/>
          </a:ln>
        </p:spPr>
        <p:txBody>
          <a:bodyPr wrap="none" anchor="ctr"/>
          <a:lstStyle/>
          <a:p>
            <a:endParaRPr lang="en-US"/>
          </a:p>
        </p:txBody>
      </p:sp>
      <p:sp>
        <p:nvSpPr>
          <p:cNvPr id="8" name="TextBox 7"/>
          <p:cNvSpPr txBox="1"/>
          <p:nvPr/>
        </p:nvSpPr>
        <p:spPr>
          <a:xfrm>
            <a:off x="533400" y="2286000"/>
            <a:ext cx="8001000" cy="2585323"/>
          </a:xfrm>
          <a:prstGeom prst="rect">
            <a:avLst/>
          </a:prstGeom>
          <a:noFill/>
        </p:spPr>
        <p:txBody>
          <a:bodyPr wrap="square" rtlCol="0">
            <a:spAutoFit/>
          </a:bodyPr>
          <a:lstStyle/>
          <a:p>
            <a:pPr marL="231775" indent="-231775">
              <a:buBlip>
                <a:blip r:embed="rId4"/>
              </a:buBlip>
            </a:pPr>
            <a:r>
              <a:rPr lang="en-US" sz="2400" dirty="0" smtClean="0">
                <a:latin typeface="Arial" pitchFamily="34" charset="0"/>
                <a:cs typeface="Arial" pitchFamily="34" charset="0"/>
              </a:rPr>
              <a:t>If they are naturally present in the surrounding soil or rock</a:t>
            </a:r>
            <a:br>
              <a:rPr lang="en-US" sz="2400" dirty="0" smtClean="0">
                <a:latin typeface="Arial" pitchFamily="34" charset="0"/>
                <a:cs typeface="Arial" pitchFamily="34" charset="0"/>
              </a:rPr>
            </a:br>
            <a:endParaRPr lang="en-US" sz="2400" dirty="0" smtClean="0">
              <a:latin typeface="Arial" pitchFamily="34" charset="0"/>
              <a:cs typeface="Arial" pitchFamily="34" charset="0"/>
            </a:endParaRPr>
          </a:p>
          <a:p>
            <a:pPr marL="231775" indent="-231775">
              <a:buBlip>
                <a:blip r:embed="rId4"/>
              </a:buBlip>
            </a:pPr>
            <a:r>
              <a:rPr lang="en-US" sz="2400" dirty="0" smtClean="0">
                <a:latin typeface="Arial" pitchFamily="34" charset="0"/>
                <a:cs typeface="Arial" pitchFamily="34" charset="0"/>
              </a:rPr>
              <a:t>As a result of human activity (</a:t>
            </a:r>
            <a:r>
              <a:rPr lang="en-US" sz="2400" dirty="0" smtClean="0"/>
              <a:t>agriculture, industrial activity and urban development all affect the quality and quantity of surface water </a:t>
            </a:r>
            <a:r>
              <a:rPr lang="en-US" sz="2400" smtClean="0"/>
              <a:t>and </a:t>
            </a:r>
            <a:r>
              <a:rPr lang="en-US" sz="2400" smtClean="0"/>
              <a:t>ground water </a:t>
            </a:r>
            <a:r>
              <a:rPr lang="en-US" sz="2400" dirty="0" smtClean="0"/>
              <a:t>sources)</a:t>
            </a:r>
            <a:endParaRPr lang="en-US" sz="2400" dirty="0" smtClean="0">
              <a:latin typeface="Arial" pitchFamily="34" charset="0"/>
              <a:cs typeface="Arial" pitchFamily="34" charset="0"/>
            </a:endParaRP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descr="background_bottom.jpg                                          000A693BMacintosh HD                   7C25B080:"/>
          <p:cNvPicPr>
            <a:picLocks noChangeAspect="1" noChangeArrowheads="1"/>
          </p:cNvPicPr>
          <p:nvPr/>
        </p:nvPicPr>
        <p:blipFill>
          <a:blip r:embed="rId2" cstate="email"/>
          <a:srcRect/>
          <a:stretch>
            <a:fillRect/>
          </a:stretch>
        </p:blipFill>
        <p:spPr bwMode="auto">
          <a:xfrm>
            <a:off x="0" y="6669088"/>
            <a:ext cx="9144000" cy="188912"/>
          </a:xfrm>
          <a:prstGeom prst="rect">
            <a:avLst/>
          </a:prstGeom>
          <a:noFill/>
          <a:ln w="9525">
            <a:noFill/>
            <a:miter lim="800000"/>
            <a:headEnd/>
            <a:tailEnd/>
          </a:ln>
        </p:spPr>
      </p:pic>
      <p:pic>
        <p:nvPicPr>
          <p:cNvPr id="5" name="Picture 14" descr="background.jpg                                                 000A693BMacintosh HD                   7C25B080:"/>
          <p:cNvPicPr>
            <a:picLocks noChangeAspect="1" noChangeArrowheads="1"/>
          </p:cNvPicPr>
          <p:nvPr/>
        </p:nvPicPr>
        <p:blipFill>
          <a:blip r:embed="rId3" cstate="email"/>
          <a:srcRect/>
          <a:stretch>
            <a:fillRect/>
          </a:stretch>
        </p:blipFill>
        <p:spPr bwMode="auto">
          <a:xfrm>
            <a:off x="0" y="0"/>
            <a:ext cx="9144000" cy="1057275"/>
          </a:xfrm>
          <a:prstGeom prst="rect">
            <a:avLst/>
          </a:prstGeom>
          <a:noFill/>
          <a:ln w="9525">
            <a:noFill/>
            <a:miter lim="800000"/>
            <a:headEnd/>
            <a:tailEnd/>
          </a:ln>
        </p:spPr>
      </p:pic>
      <p:sp>
        <p:nvSpPr>
          <p:cNvPr id="6" name="TextBox 5"/>
          <p:cNvSpPr txBox="1"/>
          <p:nvPr/>
        </p:nvSpPr>
        <p:spPr>
          <a:xfrm>
            <a:off x="914400" y="1143000"/>
            <a:ext cx="7239000" cy="2185214"/>
          </a:xfrm>
          <a:prstGeom prst="rect">
            <a:avLst/>
          </a:prstGeom>
          <a:noFill/>
        </p:spPr>
        <p:txBody>
          <a:bodyPr wrap="square" rtlCol="0">
            <a:spAutoFit/>
          </a:bodyPr>
          <a:lstStyle/>
          <a:p>
            <a:pPr algn="ctr"/>
            <a:r>
              <a:rPr lang="en-US" sz="3200" dirty="0" smtClean="0">
                <a:latin typeface="Arial" pitchFamily="34" charset="0"/>
                <a:cs typeface="Arial" pitchFamily="34" charset="0"/>
              </a:rPr>
              <a:t>Lack of Regulations in First Nation Communities</a:t>
            </a:r>
          </a:p>
          <a:p>
            <a:r>
              <a:rPr lang="en-US" sz="2400" dirty="0" smtClean="0">
                <a:latin typeface="Arial" pitchFamily="34" charset="0"/>
                <a:cs typeface="Arial" pitchFamily="34" charset="0"/>
              </a:rPr>
              <a:t>Lacking any real regulations in First Nation communities, whatever is dumped in an unsafe manner may eventually get into the water source.</a:t>
            </a:r>
          </a:p>
        </p:txBody>
      </p:sp>
      <p:sp>
        <p:nvSpPr>
          <p:cNvPr id="7" name="Line 11"/>
          <p:cNvSpPr>
            <a:spLocks noChangeShapeType="1"/>
          </p:cNvSpPr>
          <p:nvPr/>
        </p:nvSpPr>
        <p:spPr bwMode="auto">
          <a:xfrm>
            <a:off x="533400" y="2133600"/>
            <a:ext cx="7924800" cy="0"/>
          </a:xfrm>
          <a:prstGeom prst="line">
            <a:avLst/>
          </a:prstGeom>
          <a:noFill/>
          <a:ln w="19050">
            <a:solidFill>
              <a:schemeClr val="tx1"/>
            </a:solidFill>
            <a:round/>
            <a:headEnd/>
            <a:tailEnd/>
          </a:ln>
        </p:spPr>
        <p:txBody>
          <a:bodyPr wrap="none" anchor="ctr"/>
          <a:lstStyle/>
          <a:p>
            <a:endParaRPr lang="en-US"/>
          </a:p>
        </p:txBody>
      </p:sp>
      <p:pic>
        <p:nvPicPr>
          <p:cNvPr id="23553" name="Picture 1"/>
          <p:cNvPicPr>
            <a:picLocks noChangeAspect="1" noChangeArrowheads="1"/>
          </p:cNvPicPr>
          <p:nvPr/>
        </p:nvPicPr>
        <p:blipFill>
          <a:blip r:embed="rId4" cstate="email"/>
          <a:srcRect/>
          <a:stretch>
            <a:fillRect/>
          </a:stretch>
        </p:blipFill>
        <p:spPr bwMode="auto">
          <a:xfrm>
            <a:off x="1981200" y="3276600"/>
            <a:ext cx="4819193" cy="325658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descr="background_bottom.jpg                                          000A693BMacintosh HD                   7C25B080:"/>
          <p:cNvPicPr>
            <a:picLocks noChangeAspect="1" noChangeArrowheads="1"/>
          </p:cNvPicPr>
          <p:nvPr/>
        </p:nvPicPr>
        <p:blipFill>
          <a:blip r:embed="rId2" cstate="email"/>
          <a:srcRect/>
          <a:stretch>
            <a:fillRect/>
          </a:stretch>
        </p:blipFill>
        <p:spPr bwMode="auto">
          <a:xfrm>
            <a:off x="0" y="6669088"/>
            <a:ext cx="9144000" cy="188912"/>
          </a:xfrm>
          <a:prstGeom prst="rect">
            <a:avLst/>
          </a:prstGeom>
          <a:noFill/>
          <a:ln w="9525">
            <a:noFill/>
            <a:miter lim="800000"/>
            <a:headEnd/>
            <a:tailEnd/>
          </a:ln>
        </p:spPr>
      </p:pic>
      <p:pic>
        <p:nvPicPr>
          <p:cNvPr id="5" name="Picture 14" descr="background.jpg                                                 000A693BMacintosh HD                   7C25B080:"/>
          <p:cNvPicPr>
            <a:picLocks noChangeAspect="1" noChangeArrowheads="1"/>
          </p:cNvPicPr>
          <p:nvPr/>
        </p:nvPicPr>
        <p:blipFill>
          <a:blip r:embed="rId3" cstate="email"/>
          <a:srcRect/>
          <a:stretch>
            <a:fillRect/>
          </a:stretch>
        </p:blipFill>
        <p:spPr bwMode="auto">
          <a:xfrm>
            <a:off x="0" y="0"/>
            <a:ext cx="9144000" cy="1057275"/>
          </a:xfrm>
          <a:prstGeom prst="rect">
            <a:avLst/>
          </a:prstGeom>
          <a:noFill/>
          <a:ln w="9525">
            <a:noFill/>
            <a:miter lim="800000"/>
            <a:headEnd/>
            <a:tailEnd/>
          </a:ln>
        </p:spPr>
      </p:pic>
      <p:sp>
        <p:nvSpPr>
          <p:cNvPr id="6" name="TextBox 5"/>
          <p:cNvSpPr txBox="1"/>
          <p:nvPr/>
        </p:nvSpPr>
        <p:spPr>
          <a:xfrm>
            <a:off x="457200" y="1143000"/>
            <a:ext cx="8305800" cy="2923877"/>
          </a:xfrm>
          <a:prstGeom prst="rect">
            <a:avLst/>
          </a:prstGeom>
          <a:noFill/>
        </p:spPr>
        <p:txBody>
          <a:bodyPr wrap="square" rtlCol="0">
            <a:spAutoFit/>
          </a:bodyPr>
          <a:lstStyle/>
          <a:p>
            <a:pPr algn="ctr"/>
            <a:r>
              <a:rPr lang="en-US" sz="3200" dirty="0" smtClean="0">
                <a:latin typeface="Arial" pitchFamily="34" charset="0"/>
                <a:cs typeface="Arial" pitchFamily="34" charset="0"/>
              </a:rPr>
              <a:t>Surface Runoff</a:t>
            </a:r>
          </a:p>
          <a:p>
            <a:r>
              <a:rPr lang="en-US" sz="2400" dirty="0" smtClean="0">
                <a:latin typeface="Arial" pitchFamily="34" charset="0"/>
                <a:cs typeface="Arial" pitchFamily="34" charset="0"/>
              </a:rPr>
              <a:t>Some land-use activities, such as urban development, decrease the surface area available for water to filter into the ground. As a result, water simply flows across the land’s surface (called “surface runoff”) instead of recharging ground water.</a:t>
            </a:r>
          </a:p>
          <a:p>
            <a:pPr algn="ctr"/>
            <a:endParaRPr lang="en-US" sz="3200" dirty="0">
              <a:latin typeface="Arial" pitchFamily="34" charset="0"/>
              <a:cs typeface="Arial" pitchFamily="34" charset="0"/>
            </a:endParaRPr>
          </a:p>
        </p:txBody>
      </p:sp>
      <p:sp>
        <p:nvSpPr>
          <p:cNvPr id="8" name="Line 11"/>
          <p:cNvSpPr>
            <a:spLocks noChangeShapeType="1"/>
          </p:cNvSpPr>
          <p:nvPr/>
        </p:nvSpPr>
        <p:spPr bwMode="auto">
          <a:xfrm>
            <a:off x="381000" y="1676400"/>
            <a:ext cx="7924800" cy="0"/>
          </a:xfrm>
          <a:prstGeom prst="line">
            <a:avLst/>
          </a:prstGeom>
          <a:noFill/>
          <a:ln w="19050">
            <a:solidFill>
              <a:schemeClr val="tx1"/>
            </a:solidFill>
            <a:round/>
            <a:headEnd/>
            <a:tailEnd/>
          </a:ln>
        </p:spPr>
        <p:txBody>
          <a:bodyPr wrap="none" anchor="ctr"/>
          <a:lstStyle/>
          <a:p>
            <a:endParaRPr lang="en-US"/>
          </a:p>
        </p:txBody>
      </p:sp>
      <p:pic>
        <p:nvPicPr>
          <p:cNvPr id="19457" name="Picture 1"/>
          <p:cNvPicPr>
            <a:picLocks noChangeAspect="1" noChangeArrowheads="1"/>
          </p:cNvPicPr>
          <p:nvPr/>
        </p:nvPicPr>
        <p:blipFill>
          <a:blip r:embed="rId4" cstate="email"/>
          <a:srcRect/>
          <a:stretch>
            <a:fillRect/>
          </a:stretch>
        </p:blipFill>
        <p:spPr bwMode="auto">
          <a:xfrm>
            <a:off x="2438400" y="3505200"/>
            <a:ext cx="4343400" cy="2886319"/>
          </a:xfrm>
          <a:prstGeom prst="rect">
            <a:avLst/>
          </a:prstGeom>
          <a:noFill/>
          <a:ln w="9525">
            <a:noFill/>
            <a:miter lim="800000"/>
            <a:headEnd/>
            <a:tailEnd/>
          </a:ln>
        </p:spPr>
      </p:pic>
      <p:sp>
        <p:nvSpPr>
          <p:cNvPr id="10" name="TextBox 9"/>
          <p:cNvSpPr txBox="1"/>
          <p:nvPr/>
        </p:nvSpPr>
        <p:spPr>
          <a:xfrm>
            <a:off x="1981200" y="6400800"/>
            <a:ext cx="5410200" cy="246221"/>
          </a:xfrm>
          <a:prstGeom prst="rect">
            <a:avLst/>
          </a:prstGeom>
          <a:noFill/>
        </p:spPr>
        <p:txBody>
          <a:bodyPr wrap="square" rtlCol="0">
            <a:spAutoFit/>
          </a:bodyPr>
          <a:lstStyle/>
          <a:p>
            <a:r>
              <a:rPr lang="en-US" sz="1000" dirty="0" smtClean="0">
                <a:latin typeface="Arial" pitchFamily="34" charset="0"/>
                <a:cs typeface="Arial" pitchFamily="34" charset="0"/>
              </a:rPr>
              <a:t>Source:  </a:t>
            </a:r>
            <a:r>
              <a:rPr lang="en-US" sz="1000" dirty="0" smtClean="0">
                <a:latin typeface="Arial" pitchFamily="34" charset="0"/>
                <a:cs typeface="Arial" pitchFamily="34" charset="0"/>
                <a:hlinkClick r:id="rId5"/>
              </a:rPr>
              <a:t>http://www.hickerphoto.com/toronto-skyscrapers-ontario-canada-9552-pictures.htm</a:t>
            </a:r>
            <a:r>
              <a:rPr lang="en-US" sz="1000" dirty="0" smtClean="0">
                <a:latin typeface="Arial" pitchFamily="34" charset="0"/>
                <a:cs typeface="Arial" pitchFamily="34" charset="0"/>
              </a:rPr>
              <a:t> </a:t>
            </a:r>
            <a:endParaRPr lang="en-US" sz="1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descr="background_bottom.jpg                                          000A693BMacintosh HD                   7C25B080:"/>
          <p:cNvPicPr>
            <a:picLocks noChangeAspect="1" noChangeArrowheads="1"/>
          </p:cNvPicPr>
          <p:nvPr/>
        </p:nvPicPr>
        <p:blipFill>
          <a:blip r:embed="rId2" cstate="email"/>
          <a:srcRect/>
          <a:stretch>
            <a:fillRect/>
          </a:stretch>
        </p:blipFill>
        <p:spPr bwMode="auto">
          <a:xfrm>
            <a:off x="0" y="6669088"/>
            <a:ext cx="9144000" cy="188912"/>
          </a:xfrm>
          <a:prstGeom prst="rect">
            <a:avLst/>
          </a:prstGeom>
          <a:noFill/>
          <a:ln w="9525">
            <a:noFill/>
            <a:miter lim="800000"/>
            <a:headEnd/>
            <a:tailEnd/>
          </a:ln>
        </p:spPr>
      </p:pic>
      <p:pic>
        <p:nvPicPr>
          <p:cNvPr id="5" name="Picture 14" descr="background.jpg                                                 000A693BMacintosh HD                   7C25B080:"/>
          <p:cNvPicPr>
            <a:picLocks noChangeAspect="1" noChangeArrowheads="1"/>
          </p:cNvPicPr>
          <p:nvPr/>
        </p:nvPicPr>
        <p:blipFill>
          <a:blip r:embed="rId3" cstate="email"/>
          <a:srcRect/>
          <a:stretch>
            <a:fillRect/>
          </a:stretch>
        </p:blipFill>
        <p:spPr bwMode="auto">
          <a:xfrm>
            <a:off x="0" y="0"/>
            <a:ext cx="9144000" cy="1057275"/>
          </a:xfrm>
          <a:prstGeom prst="rect">
            <a:avLst/>
          </a:prstGeom>
          <a:noFill/>
          <a:ln w="9525">
            <a:noFill/>
            <a:miter lim="800000"/>
            <a:headEnd/>
            <a:tailEnd/>
          </a:ln>
        </p:spPr>
      </p:pic>
      <p:sp>
        <p:nvSpPr>
          <p:cNvPr id="6" name="Line 11"/>
          <p:cNvSpPr>
            <a:spLocks noChangeShapeType="1"/>
          </p:cNvSpPr>
          <p:nvPr/>
        </p:nvSpPr>
        <p:spPr bwMode="auto">
          <a:xfrm>
            <a:off x="457200" y="2209800"/>
            <a:ext cx="7924800" cy="0"/>
          </a:xfrm>
          <a:prstGeom prst="line">
            <a:avLst/>
          </a:prstGeom>
          <a:noFill/>
          <a:ln w="19050">
            <a:solidFill>
              <a:schemeClr val="tx1"/>
            </a:solidFill>
            <a:round/>
            <a:headEnd/>
            <a:tailEnd/>
          </a:ln>
        </p:spPr>
        <p:txBody>
          <a:bodyPr wrap="none" anchor="ctr"/>
          <a:lstStyle/>
          <a:p>
            <a:endParaRPr lang="en-US"/>
          </a:p>
        </p:txBody>
      </p:sp>
      <p:sp>
        <p:nvSpPr>
          <p:cNvPr id="7" name="TextBox 6"/>
          <p:cNvSpPr txBox="1"/>
          <p:nvPr/>
        </p:nvSpPr>
        <p:spPr>
          <a:xfrm>
            <a:off x="685800" y="1219200"/>
            <a:ext cx="7543800" cy="1077218"/>
          </a:xfrm>
          <a:prstGeom prst="rect">
            <a:avLst/>
          </a:prstGeom>
          <a:noFill/>
        </p:spPr>
        <p:txBody>
          <a:bodyPr wrap="square" rtlCol="0">
            <a:spAutoFit/>
          </a:bodyPr>
          <a:lstStyle/>
          <a:p>
            <a:pPr algn="ctr"/>
            <a:r>
              <a:rPr lang="en-US" sz="3200" dirty="0" smtClean="0">
                <a:latin typeface="Arial" pitchFamily="34" charset="0"/>
                <a:cs typeface="Arial" pitchFamily="34" charset="0"/>
              </a:rPr>
              <a:t>Two Types of Surface and Ground Water Contamination</a:t>
            </a:r>
            <a:endParaRPr lang="en-US" sz="3200" dirty="0">
              <a:latin typeface="Arial" pitchFamily="34" charset="0"/>
              <a:cs typeface="Arial" pitchFamily="34" charset="0"/>
            </a:endParaRPr>
          </a:p>
        </p:txBody>
      </p:sp>
      <p:sp>
        <p:nvSpPr>
          <p:cNvPr id="8" name="TextBox 7"/>
          <p:cNvSpPr txBox="1"/>
          <p:nvPr/>
        </p:nvSpPr>
        <p:spPr>
          <a:xfrm>
            <a:off x="457200" y="2209800"/>
            <a:ext cx="8077200" cy="4524315"/>
          </a:xfrm>
          <a:prstGeom prst="rect">
            <a:avLst/>
          </a:prstGeom>
          <a:noFill/>
        </p:spPr>
        <p:txBody>
          <a:bodyPr wrap="square" rtlCol="0">
            <a:spAutoFit/>
          </a:bodyPr>
          <a:lstStyle/>
          <a:p>
            <a:r>
              <a:rPr lang="en-US" sz="2400" b="1" dirty="0" smtClean="0">
                <a:latin typeface="Arial" pitchFamily="34" charset="0"/>
                <a:cs typeface="Arial" pitchFamily="34" charset="0"/>
              </a:rPr>
              <a:t>Point source pollution</a:t>
            </a:r>
          </a:p>
          <a:p>
            <a:pPr>
              <a:buBlip>
                <a:blip r:embed="rId4"/>
              </a:buBlip>
            </a:pPr>
            <a:r>
              <a:rPr lang="en-US" sz="2400" dirty="0" smtClean="0">
                <a:latin typeface="Arial" pitchFamily="34" charset="0"/>
                <a:cs typeface="Arial" pitchFamily="34" charset="0"/>
              </a:rPr>
              <a:t> Enters the environment at a specific place from an identifiable source</a:t>
            </a:r>
            <a:br>
              <a:rPr lang="en-US" sz="2400" dirty="0" smtClean="0">
                <a:latin typeface="Arial" pitchFamily="34" charset="0"/>
                <a:cs typeface="Arial" pitchFamily="34" charset="0"/>
              </a:rPr>
            </a:br>
            <a:endParaRPr lang="en-US" sz="2400" dirty="0" smtClean="0">
              <a:latin typeface="Arial" pitchFamily="34" charset="0"/>
              <a:cs typeface="Arial" pitchFamily="34" charset="0"/>
            </a:endParaRPr>
          </a:p>
          <a:p>
            <a:pPr>
              <a:buBlip>
                <a:blip r:embed="rId4"/>
              </a:buBlip>
            </a:pPr>
            <a:r>
              <a:rPr lang="en-US" sz="2400" dirty="0" smtClean="0">
                <a:latin typeface="Arial" pitchFamily="34" charset="0"/>
                <a:cs typeface="Arial" pitchFamily="34" charset="0"/>
              </a:rPr>
              <a:t> Some examples of point source pollution include:</a:t>
            </a:r>
          </a:p>
          <a:p>
            <a:pPr lvl="1">
              <a:buFont typeface="Arial" pitchFamily="34" charset="0"/>
              <a:buChar char="•"/>
            </a:pPr>
            <a:r>
              <a:rPr lang="en-US" sz="2400" dirty="0" smtClean="0">
                <a:latin typeface="Arial" pitchFamily="34" charset="0"/>
                <a:cs typeface="Arial" pitchFamily="34" charset="0"/>
              </a:rPr>
              <a:t> Industrial plant discharges, as well as spills and leaks   of industrial chemicals</a:t>
            </a:r>
          </a:p>
          <a:p>
            <a:pPr lvl="1">
              <a:buFont typeface="Arial" pitchFamily="34" charset="0"/>
              <a:buChar char="•"/>
            </a:pPr>
            <a:r>
              <a:rPr lang="en-US" sz="2400" dirty="0" smtClean="0">
                <a:latin typeface="Arial" pitchFamily="34" charset="0"/>
                <a:cs typeface="Arial" pitchFamily="34" charset="0"/>
              </a:rPr>
              <a:t> Municipal wastewater effluents</a:t>
            </a:r>
          </a:p>
          <a:p>
            <a:pPr lvl="1">
              <a:buFont typeface="Arial" pitchFamily="34" charset="0"/>
              <a:buChar char="•"/>
            </a:pPr>
            <a:r>
              <a:rPr lang="en-US" sz="2400" dirty="0" smtClean="0">
                <a:latin typeface="Arial" pitchFamily="34" charset="0"/>
                <a:cs typeface="Arial" pitchFamily="34" charset="0"/>
              </a:rPr>
              <a:t> Landfill site </a:t>
            </a:r>
            <a:r>
              <a:rPr lang="en-US" sz="2400" dirty="0" err="1" smtClean="0">
                <a:latin typeface="Arial" pitchFamily="34" charset="0"/>
                <a:cs typeface="Arial" pitchFamily="34" charset="0"/>
              </a:rPr>
              <a:t>leachate</a:t>
            </a:r>
            <a:endParaRPr lang="en-US" sz="2400" dirty="0" smtClean="0">
              <a:latin typeface="Arial" pitchFamily="34" charset="0"/>
              <a:cs typeface="Arial" pitchFamily="34" charset="0"/>
            </a:endParaRPr>
          </a:p>
          <a:p>
            <a:pPr lvl="1">
              <a:buFont typeface="Arial" pitchFamily="34" charset="0"/>
              <a:buChar char="•"/>
            </a:pPr>
            <a:r>
              <a:rPr lang="en-US" sz="2400" dirty="0" smtClean="0">
                <a:latin typeface="Arial" pitchFamily="34" charset="0"/>
                <a:cs typeface="Arial" pitchFamily="34" charset="0"/>
              </a:rPr>
              <a:t> Wastes from existing and abandoned mining sites</a:t>
            </a:r>
          </a:p>
          <a:p>
            <a:pPr lvl="1">
              <a:buFont typeface="Arial" pitchFamily="34" charset="0"/>
              <a:buChar char="•"/>
            </a:pPr>
            <a:r>
              <a:rPr lang="en-US" sz="2400" dirty="0" smtClean="0">
                <a:latin typeface="Arial" pitchFamily="34" charset="0"/>
                <a:cs typeface="Arial" pitchFamily="34" charset="0"/>
              </a:rPr>
              <a:t> On-site septic systems</a:t>
            </a:r>
          </a:p>
          <a:p>
            <a:pPr lvl="1">
              <a:buFont typeface="Arial" pitchFamily="34" charset="0"/>
              <a:buChar char="•"/>
            </a:pPr>
            <a:r>
              <a:rPr lang="en-US" sz="2400" dirty="0" smtClean="0">
                <a:latin typeface="Arial" pitchFamily="34" charset="0"/>
                <a:cs typeface="Arial" pitchFamily="34" charset="0"/>
              </a:rPr>
              <a:t> Leaking underground oil and gas storage tanks</a:t>
            </a: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descr="background_bottom.jpg                                          000A693BMacintosh HD                   7C25B080:"/>
          <p:cNvPicPr>
            <a:picLocks noChangeAspect="1" noChangeArrowheads="1"/>
          </p:cNvPicPr>
          <p:nvPr/>
        </p:nvPicPr>
        <p:blipFill>
          <a:blip r:embed="rId2" cstate="email"/>
          <a:srcRect/>
          <a:stretch>
            <a:fillRect/>
          </a:stretch>
        </p:blipFill>
        <p:spPr bwMode="auto">
          <a:xfrm>
            <a:off x="0" y="6669088"/>
            <a:ext cx="9144000" cy="188912"/>
          </a:xfrm>
          <a:prstGeom prst="rect">
            <a:avLst/>
          </a:prstGeom>
          <a:noFill/>
          <a:ln w="9525">
            <a:noFill/>
            <a:miter lim="800000"/>
            <a:headEnd/>
            <a:tailEnd/>
          </a:ln>
        </p:spPr>
      </p:pic>
      <p:pic>
        <p:nvPicPr>
          <p:cNvPr id="5" name="Picture 14" descr="background.jpg                                                 000A693BMacintosh HD                   7C25B080:"/>
          <p:cNvPicPr>
            <a:picLocks noChangeAspect="1" noChangeArrowheads="1"/>
          </p:cNvPicPr>
          <p:nvPr/>
        </p:nvPicPr>
        <p:blipFill>
          <a:blip r:embed="rId3" cstate="email"/>
          <a:srcRect/>
          <a:stretch>
            <a:fillRect/>
          </a:stretch>
        </p:blipFill>
        <p:spPr bwMode="auto">
          <a:xfrm>
            <a:off x="0" y="0"/>
            <a:ext cx="9144000" cy="1057275"/>
          </a:xfrm>
          <a:prstGeom prst="rect">
            <a:avLst/>
          </a:prstGeom>
          <a:noFill/>
          <a:ln w="9525">
            <a:noFill/>
            <a:miter lim="800000"/>
            <a:headEnd/>
            <a:tailEnd/>
          </a:ln>
        </p:spPr>
      </p:pic>
      <p:sp>
        <p:nvSpPr>
          <p:cNvPr id="6" name="Line 11"/>
          <p:cNvSpPr>
            <a:spLocks noChangeShapeType="1"/>
          </p:cNvSpPr>
          <p:nvPr/>
        </p:nvSpPr>
        <p:spPr bwMode="auto">
          <a:xfrm>
            <a:off x="381000" y="2057400"/>
            <a:ext cx="7924800" cy="0"/>
          </a:xfrm>
          <a:prstGeom prst="line">
            <a:avLst/>
          </a:prstGeom>
          <a:noFill/>
          <a:ln w="19050">
            <a:solidFill>
              <a:schemeClr val="tx1"/>
            </a:solidFill>
            <a:round/>
            <a:headEnd/>
            <a:tailEnd/>
          </a:ln>
        </p:spPr>
        <p:txBody>
          <a:bodyPr wrap="none" anchor="ctr"/>
          <a:lstStyle/>
          <a:p>
            <a:endParaRPr lang="en-US"/>
          </a:p>
        </p:txBody>
      </p:sp>
      <p:sp>
        <p:nvSpPr>
          <p:cNvPr id="8" name="TextBox 7"/>
          <p:cNvSpPr txBox="1"/>
          <p:nvPr/>
        </p:nvSpPr>
        <p:spPr>
          <a:xfrm>
            <a:off x="533400" y="1066800"/>
            <a:ext cx="7924800" cy="1354217"/>
          </a:xfrm>
          <a:prstGeom prst="rect">
            <a:avLst/>
          </a:prstGeom>
          <a:noFill/>
        </p:spPr>
        <p:txBody>
          <a:bodyPr wrap="square" rtlCol="0">
            <a:spAutoFit/>
          </a:bodyPr>
          <a:lstStyle/>
          <a:p>
            <a:pPr algn="ctr"/>
            <a:r>
              <a:rPr lang="en-US" sz="3200" dirty="0" smtClean="0">
                <a:latin typeface="Arial" pitchFamily="34" charset="0"/>
                <a:cs typeface="Arial" pitchFamily="34" charset="0"/>
              </a:rPr>
              <a:t>Two Types of Surface and Ground Water Contamination</a:t>
            </a:r>
          </a:p>
          <a:p>
            <a:endParaRPr lang="en-US" dirty="0"/>
          </a:p>
        </p:txBody>
      </p:sp>
      <p:sp>
        <p:nvSpPr>
          <p:cNvPr id="9" name="TextBox 8"/>
          <p:cNvSpPr txBox="1"/>
          <p:nvPr/>
        </p:nvSpPr>
        <p:spPr>
          <a:xfrm>
            <a:off x="381000" y="2209800"/>
            <a:ext cx="8534400" cy="4154984"/>
          </a:xfrm>
          <a:prstGeom prst="rect">
            <a:avLst/>
          </a:prstGeom>
          <a:noFill/>
        </p:spPr>
        <p:txBody>
          <a:bodyPr wrap="square" rtlCol="0">
            <a:spAutoFit/>
          </a:bodyPr>
          <a:lstStyle/>
          <a:p>
            <a:r>
              <a:rPr lang="en-US" sz="2400" b="1" dirty="0" smtClean="0">
                <a:latin typeface="Arial" pitchFamily="34" charset="0"/>
                <a:cs typeface="Arial" pitchFamily="34" charset="0"/>
              </a:rPr>
              <a:t>Non-point source pollution</a:t>
            </a:r>
          </a:p>
          <a:p>
            <a:pPr>
              <a:buBlip>
                <a:blip r:embed="rId4"/>
              </a:buBlip>
            </a:pPr>
            <a:r>
              <a:rPr lang="en-US" sz="2400" dirty="0" smtClean="0">
                <a:latin typeface="Arial" pitchFamily="34" charset="0"/>
                <a:cs typeface="Arial" pitchFamily="34" charset="0"/>
              </a:rPr>
              <a:t> Comes from many diffuse sources</a:t>
            </a:r>
            <a:br>
              <a:rPr lang="en-US" sz="2400" dirty="0" smtClean="0">
                <a:latin typeface="Arial" pitchFamily="34" charset="0"/>
                <a:cs typeface="Arial" pitchFamily="34" charset="0"/>
              </a:rPr>
            </a:br>
            <a:endParaRPr lang="en-US" sz="2400" dirty="0" smtClean="0">
              <a:latin typeface="Arial" pitchFamily="34" charset="0"/>
              <a:cs typeface="Arial" pitchFamily="34" charset="0"/>
            </a:endParaRPr>
          </a:p>
          <a:p>
            <a:pPr>
              <a:buBlip>
                <a:blip r:embed="rId4"/>
              </a:buBlip>
            </a:pPr>
            <a:r>
              <a:rPr lang="en-US" sz="2400" dirty="0" smtClean="0"/>
              <a:t> </a:t>
            </a:r>
            <a:r>
              <a:rPr lang="en-US" sz="2400" dirty="0" smtClean="0">
                <a:latin typeface="Arial" pitchFamily="34" charset="0"/>
                <a:cs typeface="Arial" pitchFamily="34" charset="0"/>
              </a:rPr>
              <a:t>Caused when water that runs over land picks up natural and human-made pollutants and deposits these pollutants directly into surface waters, or into ground water through percolation</a:t>
            </a:r>
            <a:br>
              <a:rPr lang="en-US" sz="2400" dirty="0" smtClean="0">
                <a:latin typeface="Arial" pitchFamily="34" charset="0"/>
                <a:cs typeface="Arial" pitchFamily="34" charset="0"/>
              </a:rPr>
            </a:br>
            <a:endParaRPr lang="en-US" sz="2400" dirty="0" smtClean="0">
              <a:latin typeface="Arial" pitchFamily="34" charset="0"/>
              <a:cs typeface="Arial" pitchFamily="34" charset="0"/>
            </a:endParaRPr>
          </a:p>
          <a:p>
            <a:endParaRPr lang="en-US" sz="2400" dirty="0" smtClean="0">
              <a:latin typeface="Arial" pitchFamily="34" charset="0"/>
              <a:cs typeface="Arial" pitchFamily="34" charset="0"/>
            </a:endParaRPr>
          </a:p>
          <a:p>
            <a:pPr>
              <a:buBlip>
                <a:blip r:embed="rId4"/>
              </a:buBlip>
            </a:pPr>
            <a:endParaRPr lang="en-US" sz="2400" dirty="0" smtClean="0">
              <a:latin typeface="Arial" pitchFamily="34" charset="0"/>
              <a:cs typeface="Arial" pitchFamily="34" charset="0"/>
            </a:endParaRPr>
          </a:p>
          <a:p>
            <a:pPr>
              <a:buBlip>
                <a:blip r:embed="rId4"/>
              </a:buBlip>
            </a:pP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13838</TotalTime>
  <Words>793</Words>
  <Application>Microsoft Office PowerPoint</Application>
  <PresentationFormat>On-screen Show (4:3)</PresentationFormat>
  <Paragraphs>99</Paragraphs>
  <Slides>31</Slides>
  <Notes>9</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SDWF Mission</vt:lpstr>
      <vt:lpstr>Slide 31</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 Authorized Customer</dc:creator>
  <cp:lastModifiedBy>HP Authorized Customer</cp:lastModifiedBy>
  <cp:revision>22</cp:revision>
  <dcterms:created xsi:type="dcterms:W3CDTF">2010-01-08T22:10:22Z</dcterms:created>
  <dcterms:modified xsi:type="dcterms:W3CDTF">2011-10-27T17:56:22Z</dcterms:modified>
</cp:coreProperties>
</file>