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8" r:id="rId3"/>
    <p:sldId id="295" r:id="rId4"/>
    <p:sldId id="296" r:id="rId5"/>
    <p:sldId id="297" r:id="rId6"/>
    <p:sldId id="294" r:id="rId7"/>
    <p:sldId id="298" r:id="rId8"/>
    <p:sldId id="299" r:id="rId9"/>
    <p:sldId id="300" r:id="rId10"/>
    <p:sldId id="301" r:id="rId11"/>
    <p:sldId id="289" r:id="rId12"/>
    <p:sldId id="290" r:id="rId13"/>
    <p:sldId id="291" r:id="rId14"/>
    <p:sldId id="327" r:id="rId15"/>
    <p:sldId id="326" r:id="rId16"/>
    <p:sldId id="322" r:id="rId17"/>
    <p:sldId id="323" r:id="rId18"/>
    <p:sldId id="324" r:id="rId19"/>
    <p:sldId id="331" r:id="rId20"/>
    <p:sldId id="329" r:id="rId21"/>
    <p:sldId id="292" r:id="rId22"/>
    <p:sldId id="332" r:id="rId23"/>
    <p:sldId id="328" r:id="rId24"/>
    <p:sldId id="334" r:id="rId25"/>
    <p:sldId id="333" r:id="rId26"/>
    <p:sldId id="325" r:id="rId27"/>
    <p:sldId id="293" r:id="rId28"/>
    <p:sldId id="302" r:id="rId29"/>
    <p:sldId id="303" r:id="rId30"/>
    <p:sldId id="320" r:id="rId31"/>
    <p:sldId id="31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89" autoAdjust="0"/>
  </p:normalViewPr>
  <p:slideViewPr>
    <p:cSldViewPr>
      <p:cViewPr varScale="1">
        <p:scale>
          <a:sx n="92" d="100"/>
          <a:sy n="92" d="100"/>
        </p:scale>
        <p:origin x="19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6F2E5-3601-4003-835E-8CC0D343D750}" type="datetimeFigureOut">
              <a:rPr lang="en-US" smtClean="0"/>
              <a:pPr/>
              <a:t>8/18/2020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DFB74-4877-4DBB-B923-E99098CB1D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14</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19</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20</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22</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23</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24</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9DD03C-C8E7-42EB-8BFD-DA0883D89786}" type="slidenum">
              <a:rPr lang="en-US" smtClean="0"/>
              <a:pPr fontAlgn="base">
                <a:spcBef>
                  <a:spcPct val="0"/>
                </a:spcBef>
                <a:spcAft>
                  <a:spcPct val="0"/>
                </a:spcAft>
                <a:defRPr/>
              </a:pPr>
              <a:t>25</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127DC4F-5869-452D-BE78-538669FC98F6}" type="slidenum">
              <a:rPr lang="en-US" smtClean="0"/>
              <a:pPr/>
              <a:t>30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CACDF2-20AD-442D-899C-E389D57C79DC}" type="slidenum">
              <a:rPr lang="en-US" smtClean="0"/>
              <a:pPr fontAlgn="base">
                <a:spcBef>
                  <a:spcPct val="0"/>
                </a:spcBef>
                <a:spcAft>
                  <a:spcPct val="0"/>
                </a:spcAft>
                <a:defRPr/>
              </a:pPr>
              <a:t>31</a:t>
            </a:fld>
            <a:endParaRPr lang="en-US" smtClean="0"/>
          </a:p>
        </p:txBody>
      </p:sp>
      <p:sp>
        <p:nvSpPr>
          <p:cNvPr id="162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957BD5-1414-4293-A552-5603F0385896}"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57BD5-1414-4293-A552-5603F0385896}"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57BD5-1414-4293-A552-5603F0385896}"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E57C6B5-43BD-458B-8131-382C3BFB6F07}" type="slidenum">
              <a:rPr lang="en-US"/>
              <a:pPr>
                <a:defRPr/>
              </a:pPr>
              <a:t>‹#›</a:t>
            </a:fld>
            <a:endParaRPr lang="en-US"/>
          </a:p>
        </p:txBody>
      </p:sp>
    </p:spTree>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957BD5-1414-4293-A552-5603F0385896}"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957BD5-1414-4293-A552-5603F0385896}" type="datetimeFigureOut">
              <a:rPr lang="en-US" smtClean="0"/>
              <a:pPr/>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957BD5-1414-4293-A552-5603F0385896}"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957BD5-1414-4293-A552-5603F0385896}" type="datetimeFigureOut">
              <a:rPr lang="en-US" smtClean="0"/>
              <a:pPr/>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957BD5-1414-4293-A552-5603F0385896}" type="datetimeFigureOut">
              <a:rPr lang="en-US" smtClean="0"/>
              <a:pPr/>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57BD5-1414-4293-A552-5603F0385896}" type="datetimeFigureOut">
              <a:rPr lang="en-US" smtClean="0"/>
              <a:pPr/>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57BD5-1414-4293-A552-5603F0385896}"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957BD5-1414-4293-A552-5603F0385896}" type="datetimeFigureOut">
              <a:rPr lang="en-US" smtClean="0"/>
              <a:pPr/>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8E7A5-F78C-4DDF-B0A6-EAAF83874A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57BD5-1414-4293-A552-5603F0385896}" type="datetimeFigureOut">
              <a:rPr lang="en-US" smtClean="0"/>
              <a:pPr/>
              <a:t>8/18/2020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8E7A5-F78C-4DDF-B0A6-EAAF83874A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19.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20.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21.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22.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6.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2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http://environment.nationalgeographic.com/environment/photos/freshwater-threatened.html#1047_600x450.jpg" TargetMode="Externa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http://www.groundwater.org/gi/sources%20of%20gwcontam.html" TargetMode="Externa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www.safewater.org/" TargetMode="External"/><Relationship Id="rId5" Type="http://schemas.openxmlformats.org/officeDocument/2006/relationships/image" Target="../media/image30.JP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hyperlink" Target="http://www.hickerphoto.com/toronto-skyscrapers-ontario-canada-9552-pictures.htm"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457200" y="1219200"/>
            <a:ext cx="7924800" cy="1077218"/>
          </a:xfrm>
          <a:prstGeom prst="rect">
            <a:avLst/>
          </a:prstGeom>
          <a:noFill/>
        </p:spPr>
        <p:txBody>
          <a:bodyPr wrap="square" rtlCol="0">
            <a:spAutoFit/>
          </a:bodyPr>
          <a:lstStyle/>
          <a:p>
            <a:pPr algn="ctr"/>
            <a:r>
              <a:rPr lang="fr-CA" sz="3200" dirty="0" smtClean="0">
                <a:latin typeface="Arial" pitchFamily="34" charset="0"/>
                <a:cs typeface="Arial" pitchFamily="34" charset="0"/>
              </a:rPr>
              <a:t>Protection de </a:t>
            </a:r>
            <a:r>
              <a:rPr lang="fr-CA" sz="3200" dirty="0" smtClean="0">
                <a:latin typeface="Arial" pitchFamily="34" charset="0"/>
                <a:cs typeface="Arial" pitchFamily="34" charset="0"/>
              </a:rPr>
              <a:t>l’eau </a:t>
            </a:r>
            <a:r>
              <a:rPr lang="fr-CA" sz="3200" dirty="0">
                <a:latin typeface="Arial" pitchFamily="34" charset="0"/>
                <a:cs typeface="Arial" pitchFamily="34" charset="0"/>
              </a:rPr>
              <a:t>s</a:t>
            </a:r>
            <a:r>
              <a:rPr lang="fr-CA" sz="3200" dirty="0" smtClean="0">
                <a:latin typeface="Arial" pitchFamily="34" charset="0"/>
                <a:cs typeface="Arial" pitchFamily="34" charset="0"/>
              </a:rPr>
              <a:t>ource</a:t>
            </a:r>
            <a:r>
              <a:rPr lang="fr-CA" sz="3200" dirty="0" smtClean="0">
                <a:latin typeface="Arial" pitchFamily="34" charset="0"/>
                <a:cs typeface="Arial" pitchFamily="34" charset="0"/>
              </a:rPr>
              <a:t>: </a:t>
            </a:r>
            <a:r>
              <a:rPr lang="fr-CA" sz="3200" dirty="0" smtClean="0">
                <a:latin typeface="Arial" pitchFamily="34" charset="0"/>
                <a:cs typeface="Arial" pitchFamily="34" charset="0"/>
              </a:rPr>
              <a:t>La </a:t>
            </a:r>
            <a:r>
              <a:rPr lang="fr-CA" sz="3200" dirty="0">
                <a:latin typeface="Arial" pitchFamily="34" charset="0"/>
                <a:cs typeface="Arial" pitchFamily="34" charset="0"/>
              </a:rPr>
              <a:t>p</a:t>
            </a:r>
            <a:r>
              <a:rPr lang="fr-CA" sz="3200" dirty="0" smtClean="0">
                <a:latin typeface="Arial" pitchFamily="34" charset="0"/>
                <a:cs typeface="Arial" pitchFamily="34" charset="0"/>
              </a:rPr>
              <a:t>remière </a:t>
            </a:r>
            <a:r>
              <a:rPr lang="fr-CA" sz="3200" dirty="0">
                <a:latin typeface="Arial" pitchFamily="34" charset="0"/>
                <a:cs typeface="Arial" pitchFamily="34" charset="0"/>
              </a:rPr>
              <a:t>é</a:t>
            </a:r>
            <a:r>
              <a:rPr lang="fr-CA" sz="3200" dirty="0" smtClean="0">
                <a:latin typeface="Arial" pitchFamily="34" charset="0"/>
                <a:cs typeface="Arial" pitchFamily="34" charset="0"/>
              </a:rPr>
              <a:t>tape </a:t>
            </a:r>
            <a:r>
              <a:rPr lang="fr-CA" sz="3200" dirty="0" smtClean="0">
                <a:latin typeface="Arial" pitchFamily="34" charset="0"/>
                <a:cs typeface="Arial" pitchFamily="34" charset="0"/>
              </a:rPr>
              <a:t>en la </a:t>
            </a:r>
            <a:r>
              <a:rPr lang="fr-CA" sz="3200" dirty="0" smtClean="0">
                <a:latin typeface="Arial" pitchFamily="34" charset="0"/>
                <a:cs typeface="Arial" pitchFamily="34" charset="0"/>
              </a:rPr>
              <a:t>production d’eau </a:t>
            </a:r>
            <a:r>
              <a:rPr lang="fr-CA" sz="3200" dirty="0">
                <a:latin typeface="Arial" pitchFamily="34" charset="0"/>
                <a:cs typeface="Arial" pitchFamily="34" charset="0"/>
              </a:rPr>
              <a:t>p</a:t>
            </a:r>
            <a:r>
              <a:rPr lang="fr-CA" sz="3200" dirty="0" smtClean="0">
                <a:latin typeface="Arial" pitchFamily="34" charset="0"/>
                <a:cs typeface="Arial" pitchFamily="34" charset="0"/>
              </a:rPr>
              <a:t>otable </a:t>
            </a:r>
            <a:r>
              <a:rPr lang="fr-CA" sz="3200" dirty="0">
                <a:latin typeface="Arial" pitchFamily="34" charset="0"/>
                <a:cs typeface="Arial" pitchFamily="34" charset="0"/>
              </a:rPr>
              <a:t>s</a:t>
            </a:r>
            <a:r>
              <a:rPr lang="fr-CA" sz="3200" dirty="0" smtClean="0">
                <a:latin typeface="Arial" pitchFamily="34" charset="0"/>
                <a:cs typeface="Arial" pitchFamily="34" charset="0"/>
              </a:rPr>
              <a:t>ûre</a:t>
            </a:r>
            <a:endParaRPr lang="fr-CA" sz="3200" dirty="0">
              <a:latin typeface="Arial" pitchFamily="34" charset="0"/>
              <a:cs typeface="Arial" pitchFamily="34" charset="0"/>
            </a:endParaRPr>
          </a:p>
        </p:txBody>
      </p:sp>
      <p:sp>
        <p:nvSpPr>
          <p:cNvPr id="7" name="Line 11"/>
          <p:cNvSpPr>
            <a:spLocks noChangeShapeType="1"/>
          </p:cNvSpPr>
          <p:nvPr/>
        </p:nvSpPr>
        <p:spPr bwMode="auto">
          <a:xfrm>
            <a:off x="609600" y="2209800"/>
            <a:ext cx="7924800" cy="0"/>
          </a:xfrm>
          <a:prstGeom prst="line">
            <a:avLst/>
          </a:prstGeom>
          <a:noFill/>
          <a:ln w="19050">
            <a:solidFill>
              <a:schemeClr val="tx1"/>
            </a:solidFill>
            <a:round/>
            <a:headEnd/>
            <a:tailEnd/>
          </a:ln>
        </p:spPr>
        <p:txBody>
          <a:bodyPr wrap="none" anchor="ctr"/>
          <a:lstStyle/>
          <a:p>
            <a:endParaRPr lang="en-US"/>
          </a:p>
        </p:txBody>
      </p:sp>
      <p:pic>
        <p:nvPicPr>
          <p:cNvPr id="8" name="Picture 4" descr="9C Rural Water Source"/>
          <p:cNvPicPr>
            <a:picLocks noChangeAspect="1" noChangeArrowheads="1"/>
          </p:cNvPicPr>
          <p:nvPr/>
        </p:nvPicPr>
        <p:blipFill>
          <a:blip r:embed="rId4" cstate="email">
            <a:lum bright="18000" contrast="26000"/>
          </a:blip>
          <a:srcRect/>
          <a:stretch>
            <a:fillRect/>
          </a:stretch>
        </p:blipFill>
        <p:spPr>
          <a:xfrm>
            <a:off x="1600200" y="2286000"/>
            <a:ext cx="6096001" cy="4191000"/>
          </a:xfrm>
          <a:prstGeom prst="rect">
            <a:avLst/>
          </a:prstGeom>
          <a:noFill/>
        </p:spPr>
      </p:pic>
      <p:pic>
        <p:nvPicPr>
          <p:cNvPr id="1026" name="Picture 57"/>
          <p:cNvPicPr>
            <a:picLocks noChangeAspect="1" noChangeArrowheads="1"/>
          </p:cNvPicPr>
          <p:nvPr/>
        </p:nvPicPr>
        <p:blipFill>
          <a:blip r:embed="rId5" cstate="print"/>
          <a:srcRect/>
          <a:stretch>
            <a:fillRect/>
          </a:stretch>
        </p:blipFill>
        <p:spPr bwMode="auto">
          <a:xfrm>
            <a:off x="70866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381000" y="1905000"/>
            <a:ext cx="7924800" cy="0"/>
          </a:xfrm>
          <a:prstGeom prst="line">
            <a:avLst/>
          </a:prstGeom>
          <a:noFill/>
          <a:ln w="19050">
            <a:solidFill>
              <a:schemeClr val="tx1"/>
            </a:solidFill>
            <a:round/>
            <a:headEnd/>
            <a:tailEnd/>
          </a:ln>
        </p:spPr>
        <p:txBody>
          <a:bodyPr wrap="none" anchor="ctr"/>
          <a:lstStyle/>
          <a:p>
            <a:endParaRPr lang="en-US"/>
          </a:p>
        </p:txBody>
      </p:sp>
      <p:sp>
        <p:nvSpPr>
          <p:cNvPr id="7" name="TextBox 6"/>
          <p:cNvSpPr txBox="1"/>
          <p:nvPr/>
        </p:nvSpPr>
        <p:spPr>
          <a:xfrm>
            <a:off x="381000" y="1905000"/>
            <a:ext cx="8382000" cy="4747453"/>
          </a:xfrm>
          <a:prstGeom prst="rect">
            <a:avLst/>
          </a:prstGeom>
          <a:noFill/>
        </p:spPr>
        <p:txBody>
          <a:bodyPr wrap="square" rtlCol="0">
            <a:spAutoFit/>
          </a:bodyPr>
          <a:lstStyle/>
          <a:p>
            <a:pPr marL="233363" indent="-233363">
              <a:buBlip>
                <a:blip r:embed="rId4"/>
              </a:buBlip>
            </a:pPr>
            <a:r>
              <a:rPr lang="fr-CA" sz="2400" dirty="0" smtClean="0">
                <a:latin typeface="Arial" pitchFamily="34" charset="0"/>
                <a:cs typeface="Arial" pitchFamily="34" charset="0"/>
              </a:rPr>
              <a:t>En voici quelques exemples de la pollution de source non ponctuelle:</a:t>
            </a:r>
          </a:p>
          <a:p>
            <a:pPr marL="630238" lvl="1" indent="-173038">
              <a:buFont typeface="Arial" pitchFamily="34" charset="0"/>
              <a:buChar char="•"/>
            </a:pPr>
            <a:r>
              <a:rPr lang="fr-CA" sz="2150" dirty="0" smtClean="0">
                <a:latin typeface="Arial" pitchFamily="34" charset="0"/>
                <a:cs typeface="Arial" pitchFamily="34" charset="0"/>
              </a:rPr>
              <a:t>Ruissellement agricole, qui peut contenir huile, graisse, engrais, pesticides, bactéries et nutriments de bétail et fumier</a:t>
            </a:r>
          </a:p>
          <a:p>
            <a:pPr marL="630238" lvl="1" indent="-173038">
              <a:buFont typeface="Arial" pitchFamily="34" charset="0"/>
              <a:buChar char="•"/>
            </a:pPr>
            <a:r>
              <a:rPr lang="fr-CA" sz="2150" dirty="0" smtClean="0">
                <a:latin typeface="Arial" pitchFamily="34" charset="0"/>
                <a:cs typeface="Arial" pitchFamily="34" charset="0"/>
              </a:rPr>
              <a:t>Ruissellement urbain de bâtiments, rues et trottoirs qui portent sédiment, nutriments, bactéries, huile, métaux, produits chimiques, pesticides, sels de voirie, excréments des animaux domestiques et déchets</a:t>
            </a:r>
          </a:p>
          <a:p>
            <a:pPr marL="630238" lvl="1" indent="-173038">
              <a:buFont typeface="Arial" pitchFamily="34" charset="0"/>
              <a:buChar char="•"/>
            </a:pPr>
            <a:r>
              <a:rPr lang="fr-CA" sz="2150" dirty="0" smtClean="0">
                <a:latin typeface="Arial" pitchFamily="34" charset="0"/>
                <a:cs typeface="Arial" pitchFamily="34" charset="0"/>
              </a:rPr>
              <a:t>Produits bactériens et pétrolières de la navigation de plaisance</a:t>
            </a:r>
          </a:p>
          <a:p>
            <a:pPr lvl="1">
              <a:buFont typeface="Arial" pitchFamily="34" charset="0"/>
              <a:buChar char="•"/>
            </a:pPr>
            <a:r>
              <a:rPr lang="fr-CA" sz="2150" dirty="0" smtClean="0">
                <a:latin typeface="Arial" pitchFamily="34" charset="0"/>
                <a:cs typeface="Arial" pitchFamily="34" charset="0"/>
              </a:rPr>
              <a:t> Intrusion d’eau salée</a:t>
            </a:r>
          </a:p>
          <a:p>
            <a:pPr marL="630238" lvl="1" indent="-173038">
              <a:buFont typeface="Arial" pitchFamily="34" charset="0"/>
              <a:buChar char="•"/>
            </a:pPr>
            <a:r>
              <a:rPr lang="fr-CA" sz="2150" dirty="0" smtClean="0">
                <a:latin typeface="Arial" pitchFamily="34" charset="0"/>
                <a:cs typeface="Arial" pitchFamily="34" charset="0"/>
              </a:rPr>
              <a:t>Précipitation acide et autres formes de la pollution de l’aire qui tombent sur l’eau de la surface et sur le sol</a:t>
            </a:r>
          </a:p>
          <a:p>
            <a:endParaRPr lang="fr-CA" dirty="0"/>
          </a:p>
        </p:txBody>
      </p:sp>
      <p:sp>
        <p:nvSpPr>
          <p:cNvPr id="8" name="Rectangle 7"/>
          <p:cNvSpPr/>
          <p:nvPr/>
        </p:nvSpPr>
        <p:spPr>
          <a:xfrm>
            <a:off x="304800" y="914400"/>
            <a:ext cx="8077200" cy="1077218"/>
          </a:xfrm>
          <a:prstGeom prst="rect">
            <a:avLst/>
          </a:prstGeom>
        </p:spPr>
        <p:txBody>
          <a:bodyPr wrap="square">
            <a:spAutoFit/>
          </a:bodyPr>
          <a:lstStyle/>
          <a:p>
            <a:pPr algn="ctr"/>
            <a:r>
              <a:rPr lang="fr-CA" sz="3200" dirty="0" smtClean="0">
                <a:latin typeface="Arial" pitchFamily="34" charset="0"/>
                <a:cs typeface="Arial" pitchFamily="34" charset="0"/>
              </a:rPr>
              <a:t>Deux </a:t>
            </a:r>
            <a:r>
              <a:rPr lang="fr-CA" sz="3200" dirty="0" smtClean="0">
                <a:latin typeface="Arial" pitchFamily="34" charset="0"/>
                <a:cs typeface="Arial" pitchFamily="34" charset="0"/>
              </a:rPr>
              <a:t>types </a:t>
            </a:r>
            <a:r>
              <a:rPr lang="fr-CA" sz="3200" dirty="0" smtClean="0">
                <a:latin typeface="Arial" pitchFamily="34" charset="0"/>
                <a:cs typeface="Arial" pitchFamily="34" charset="0"/>
              </a:rPr>
              <a:t>de </a:t>
            </a:r>
            <a:r>
              <a:rPr lang="fr-CA" sz="3200" dirty="0" smtClean="0">
                <a:latin typeface="Arial" pitchFamily="34" charset="0"/>
                <a:cs typeface="Arial" pitchFamily="34" charset="0"/>
              </a:rPr>
              <a:t>contamination d’eau </a:t>
            </a:r>
            <a:r>
              <a:rPr lang="fr-CA" sz="3200" dirty="0" smtClean="0">
                <a:latin typeface="Arial" pitchFamily="34" charset="0"/>
                <a:cs typeface="Arial" pitchFamily="34" charset="0"/>
              </a:rPr>
              <a:t>de la </a:t>
            </a:r>
            <a:r>
              <a:rPr lang="fr-CA" sz="3200" dirty="0" smtClean="0">
                <a:latin typeface="Arial" pitchFamily="34" charset="0"/>
                <a:cs typeface="Arial" pitchFamily="34" charset="0"/>
              </a:rPr>
              <a:t>surface </a:t>
            </a:r>
            <a:r>
              <a:rPr lang="fr-CA" sz="3200" dirty="0" smtClean="0">
                <a:latin typeface="Arial" pitchFamily="34" charset="0"/>
                <a:cs typeface="Arial" pitchFamily="34" charset="0"/>
              </a:rPr>
              <a:t>et </a:t>
            </a:r>
            <a:r>
              <a:rPr lang="fr-CA" sz="3200" dirty="0" smtClean="0">
                <a:latin typeface="Arial" pitchFamily="34" charset="0"/>
                <a:cs typeface="Arial" pitchFamily="34" charset="0"/>
              </a:rPr>
              <a:t>d’eau </a:t>
            </a:r>
            <a:r>
              <a:rPr lang="fr-CA" sz="3200" dirty="0">
                <a:latin typeface="Arial" pitchFamily="34" charset="0"/>
                <a:cs typeface="Arial" pitchFamily="34" charset="0"/>
              </a:rPr>
              <a:t>s</a:t>
            </a:r>
            <a:r>
              <a:rPr lang="fr-CA" sz="3200" dirty="0" smtClean="0">
                <a:latin typeface="Arial" pitchFamily="34" charset="0"/>
                <a:cs typeface="Arial" pitchFamily="34" charset="0"/>
              </a:rPr>
              <a:t>outerraine</a:t>
            </a:r>
            <a:endParaRPr lang="fr-CA" sz="3200" dirty="0" smtClean="0">
              <a:latin typeface="Arial" pitchFamily="34" charset="0"/>
              <a:cs typeface="Arial" pitchFamily="34" charset="0"/>
            </a:endParaRPr>
          </a:p>
        </p:txBody>
      </p:sp>
      <p:pic>
        <p:nvPicPr>
          <p:cNvPr id="9"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7" name="TextBox 6"/>
          <p:cNvSpPr txBox="1"/>
          <p:nvPr/>
        </p:nvSpPr>
        <p:spPr>
          <a:xfrm>
            <a:off x="152400" y="1143000"/>
            <a:ext cx="8686800" cy="2185214"/>
          </a:xfrm>
          <a:prstGeom prst="rect">
            <a:avLst/>
          </a:prstGeom>
          <a:noFill/>
        </p:spPr>
        <p:txBody>
          <a:bodyPr wrap="square" rtlCol="0">
            <a:spAutoFit/>
          </a:bodyPr>
          <a:lstStyle/>
          <a:p>
            <a:pPr algn="ctr"/>
            <a:r>
              <a:rPr lang="fr-CA" sz="3200" dirty="0" smtClean="0">
                <a:latin typeface="Arial" pitchFamily="34" charset="0"/>
                <a:cs typeface="Arial" pitchFamily="34" charset="0"/>
              </a:rPr>
              <a:t>Empêcher les </a:t>
            </a:r>
            <a:r>
              <a:rPr lang="fr-CA" sz="3200" dirty="0" smtClean="0">
                <a:latin typeface="Arial" pitchFamily="34" charset="0"/>
                <a:cs typeface="Arial" pitchFamily="34" charset="0"/>
              </a:rPr>
              <a:t>contaminants d’entrer </a:t>
            </a:r>
            <a:r>
              <a:rPr lang="fr-CA" sz="3200" dirty="0" smtClean="0">
                <a:latin typeface="Arial" pitchFamily="34" charset="0"/>
                <a:cs typeface="Arial" pitchFamily="34" charset="0"/>
              </a:rPr>
              <a:t>les </a:t>
            </a:r>
            <a:r>
              <a:rPr lang="fr-CA" sz="3200" dirty="0" smtClean="0">
                <a:latin typeface="Arial" pitchFamily="34" charset="0"/>
                <a:cs typeface="Arial" pitchFamily="34" charset="0"/>
              </a:rPr>
              <a:t>sources d’eau </a:t>
            </a:r>
            <a:endParaRPr lang="fr-CA" sz="3200" dirty="0" smtClean="0">
              <a:latin typeface="Arial" pitchFamily="34" charset="0"/>
              <a:cs typeface="Arial" pitchFamily="34" charset="0"/>
            </a:endParaRPr>
          </a:p>
          <a:p>
            <a:r>
              <a:rPr lang="fr-CA" sz="2400" dirty="0" smtClean="0">
                <a:latin typeface="Arial" pitchFamily="34" charset="0"/>
                <a:cs typeface="Arial" pitchFamily="34" charset="0"/>
              </a:rPr>
              <a:t>Une manière efficace d’aider à assurer eau potable sûre pour les personnes et de les garder sauf des maladies d’origines hydriques.</a:t>
            </a:r>
            <a:endParaRPr lang="fr-CA" sz="2400" dirty="0">
              <a:latin typeface="Arial" pitchFamily="34" charset="0"/>
              <a:cs typeface="Arial" pitchFamily="34" charset="0"/>
            </a:endParaRPr>
          </a:p>
        </p:txBody>
      </p:sp>
      <p:pic>
        <p:nvPicPr>
          <p:cNvPr id="28676" name="Picture 4"/>
          <p:cNvPicPr>
            <a:picLocks noChangeAspect="1" noChangeArrowheads="1"/>
          </p:cNvPicPr>
          <p:nvPr/>
        </p:nvPicPr>
        <p:blipFill>
          <a:blip r:embed="rId4" cstate="email"/>
          <a:srcRect/>
          <a:stretch>
            <a:fillRect/>
          </a:stretch>
        </p:blipFill>
        <p:spPr bwMode="auto">
          <a:xfrm>
            <a:off x="1828800" y="2971800"/>
            <a:ext cx="5372100" cy="3581400"/>
          </a:xfrm>
          <a:prstGeom prst="rect">
            <a:avLst/>
          </a:prstGeom>
          <a:noFill/>
          <a:ln w="9525">
            <a:noFill/>
            <a:miter lim="800000"/>
            <a:headEnd/>
            <a:tailEnd/>
          </a:ln>
        </p:spPr>
      </p:pic>
      <p:sp>
        <p:nvSpPr>
          <p:cNvPr id="10" name="Line 11"/>
          <p:cNvSpPr>
            <a:spLocks noChangeShapeType="1"/>
          </p:cNvSpPr>
          <p:nvPr/>
        </p:nvSpPr>
        <p:spPr bwMode="auto">
          <a:xfrm>
            <a:off x="685800" y="2133600"/>
            <a:ext cx="7924800" cy="0"/>
          </a:xfrm>
          <a:prstGeom prst="line">
            <a:avLst/>
          </a:prstGeom>
          <a:noFill/>
          <a:ln w="19050">
            <a:solidFill>
              <a:schemeClr val="tx1"/>
            </a:solidFill>
            <a:round/>
            <a:headEnd/>
            <a:tailEnd/>
          </a:ln>
        </p:spPr>
        <p:txBody>
          <a:bodyPr wrap="none" anchor="ctr"/>
          <a:lstStyle/>
          <a:p>
            <a:endParaRPr lang="en-US"/>
          </a:p>
        </p:txBody>
      </p:sp>
      <p:pic>
        <p:nvPicPr>
          <p:cNvPr id="8"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077200" cy="1692771"/>
          </a:xfrm>
          <a:prstGeom prst="rect">
            <a:avLst/>
          </a:prstGeom>
          <a:noFill/>
        </p:spPr>
        <p:txBody>
          <a:bodyPr wrap="square" rtlCol="0">
            <a:spAutoFit/>
          </a:bodyPr>
          <a:lstStyle/>
          <a:p>
            <a:pPr algn="ctr"/>
            <a:r>
              <a:rPr lang="fr-CA" sz="3200" dirty="0" smtClean="0">
                <a:latin typeface="Arial" pitchFamily="34" charset="0"/>
                <a:cs typeface="Arial" pitchFamily="34" charset="0"/>
              </a:rPr>
              <a:t>Traitement </a:t>
            </a:r>
            <a:r>
              <a:rPr lang="fr-CA" sz="3200" dirty="0" smtClean="0">
                <a:latin typeface="Arial" pitchFamily="34" charset="0"/>
                <a:cs typeface="Arial" pitchFamily="34" charset="0"/>
              </a:rPr>
              <a:t>d’eau </a:t>
            </a:r>
            <a:r>
              <a:rPr lang="fr-CA" sz="3200" dirty="0">
                <a:latin typeface="Arial" pitchFamily="34" charset="0"/>
                <a:cs typeface="Arial" pitchFamily="34" charset="0"/>
              </a:rPr>
              <a:t>c</a:t>
            </a:r>
            <a:r>
              <a:rPr lang="fr-CA" sz="3200" dirty="0" smtClean="0">
                <a:latin typeface="Arial" pitchFamily="34" charset="0"/>
                <a:cs typeface="Arial" pitchFamily="34" charset="0"/>
              </a:rPr>
              <a:t>onventionnel</a:t>
            </a:r>
            <a:endParaRPr lang="fr-CA" sz="3200" dirty="0" smtClean="0">
              <a:latin typeface="Arial" pitchFamily="34" charset="0"/>
              <a:cs typeface="Arial" pitchFamily="34" charset="0"/>
            </a:endParaRPr>
          </a:p>
          <a:p>
            <a:r>
              <a:rPr lang="fr-CA" sz="2400" dirty="0" smtClean="0">
                <a:latin typeface="Arial" pitchFamily="34" charset="0"/>
                <a:cs typeface="Arial" pitchFamily="34" charset="0"/>
              </a:rPr>
              <a:t>Il y en a plusieurs produits chimiques dangereux que les méthodes de traitement d’eau conventionnels ne peuvent pas enlever efficacement.</a:t>
            </a:r>
            <a:endParaRPr lang="fr-CA" sz="2400" dirty="0">
              <a:latin typeface="Arial" pitchFamily="34" charset="0"/>
              <a:cs typeface="Arial" pitchFamily="34" charset="0"/>
            </a:endParaRPr>
          </a:p>
        </p:txBody>
      </p:sp>
      <p:pic>
        <p:nvPicPr>
          <p:cNvPr id="7" name="Picture 2" descr="DSC_0064"/>
          <p:cNvPicPr>
            <a:picLocks noChangeAspect="1" noChangeArrowheads="1"/>
          </p:cNvPicPr>
          <p:nvPr/>
        </p:nvPicPr>
        <p:blipFill>
          <a:blip r:embed="rId4" cstate="email"/>
          <a:srcRect/>
          <a:stretch>
            <a:fillRect/>
          </a:stretch>
        </p:blipFill>
        <p:spPr bwMode="auto">
          <a:xfrm>
            <a:off x="1295400" y="2786449"/>
            <a:ext cx="6248400" cy="3715266"/>
          </a:xfrm>
          <a:prstGeom prst="rect">
            <a:avLst/>
          </a:prstGeom>
          <a:noFill/>
          <a:ln w="9525">
            <a:noFill/>
            <a:miter lim="800000"/>
            <a:headEnd/>
            <a:tailEnd/>
          </a:ln>
        </p:spPr>
      </p:pic>
      <p:sp>
        <p:nvSpPr>
          <p:cNvPr id="8"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pic>
        <p:nvPicPr>
          <p:cNvPr id="9" name="Picture 57"/>
          <p:cNvPicPr>
            <a:picLocks noChangeAspect="1" noChangeArrowheads="1"/>
          </p:cNvPicPr>
          <p:nvPr/>
        </p:nvPicPr>
        <p:blipFill>
          <a:blip r:embed="rId5" cstate="print"/>
          <a:srcRect/>
          <a:stretch>
            <a:fillRect/>
          </a:stretch>
        </p:blipFill>
        <p:spPr bwMode="auto">
          <a:xfrm>
            <a:off x="70104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0" y="838200"/>
            <a:ext cx="9144000" cy="2569934"/>
          </a:xfrm>
          <a:prstGeom prst="rect">
            <a:avLst/>
          </a:prstGeom>
          <a:noFill/>
        </p:spPr>
        <p:txBody>
          <a:bodyPr wrap="square" rtlCol="0">
            <a:spAutoFit/>
          </a:bodyPr>
          <a:lstStyle/>
          <a:p>
            <a:pPr algn="ctr"/>
            <a:r>
              <a:rPr lang="fr-CA" sz="2800" dirty="0" smtClean="0">
                <a:latin typeface="Arial" pitchFamily="34" charset="0"/>
                <a:cs typeface="Arial" pitchFamily="34" charset="0"/>
              </a:rPr>
              <a:t>Communautés de </a:t>
            </a:r>
            <a:r>
              <a:rPr lang="fr-CA" sz="2800" dirty="0" smtClean="0">
                <a:latin typeface="Arial" pitchFamily="34" charset="0"/>
                <a:cs typeface="Arial" pitchFamily="34" charset="0"/>
              </a:rPr>
              <a:t>Premières </a:t>
            </a:r>
            <a:r>
              <a:rPr lang="fr-CA" sz="2800" dirty="0" smtClean="0">
                <a:latin typeface="Arial" pitchFamily="34" charset="0"/>
                <a:cs typeface="Arial" pitchFamily="34" charset="0"/>
              </a:rPr>
              <a:t>Nations et </a:t>
            </a:r>
            <a:br>
              <a:rPr lang="fr-CA" sz="2800" dirty="0" smtClean="0">
                <a:latin typeface="Arial" pitchFamily="34" charset="0"/>
                <a:cs typeface="Arial" pitchFamily="34" charset="0"/>
              </a:rPr>
            </a:br>
            <a:r>
              <a:rPr lang="fr-CA" sz="2800" dirty="0" smtClean="0">
                <a:latin typeface="Arial" pitchFamily="34" charset="0"/>
                <a:cs typeface="Arial" pitchFamily="34" charset="0"/>
              </a:rPr>
              <a:t>communautés </a:t>
            </a:r>
            <a:r>
              <a:rPr lang="fr-CA" sz="2800" dirty="0">
                <a:latin typeface="Arial" pitchFamily="34" charset="0"/>
                <a:cs typeface="Arial" pitchFamily="34" charset="0"/>
              </a:rPr>
              <a:t>r</a:t>
            </a:r>
            <a:r>
              <a:rPr lang="fr-CA" sz="2800" dirty="0" smtClean="0">
                <a:latin typeface="Arial" pitchFamily="34" charset="0"/>
                <a:cs typeface="Arial" pitchFamily="34" charset="0"/>
              </a:rPr>
              <a:t>urales</a:t>
            </a:r>
            <a:endParaRPr lang="fr-CA" sz="2800" dirty="0" smtClean="0">
              <a:latin typeface="Arial" pitchFamily="34" charset="0"/>
              <a:cs typeface="Arial" pitchFamily="34" charset="0"/>
            </a:endParaRPr>
          </a:p>
          <a:p>
            <a:r>
              <a:rPr lang="fr-CA" sz="2100" dirty="0" smtClean="0">
                <a:latin typeface="Arial" pitchFamily="34" charset="0"/>
                <a:cs typeface="Arial" pitchFamily="34" charset="0"/>
              </a:rPr>
              <a:t>Parmi que la protection de l’eau source est bénéficiale pour tout le monde, il est de concerne particulier pour les consommateurs ruraux et Premiers Nations qui typiquement n’ont pas les mêmes ressources que les centres urbaines. Ces sont les communautés qui ont le plus de difficulté quand ils sont forcés de traiter eau source de pauvre qualité.   </a:t>
            </a:r>
            <a:endParaRPr lang="fr-CA" sz="2100" dirty="0">
              <a:latin typeface="Arial" pitchFamily="34" charset="0"/>
              <a:cs typeface="Arial" pitchFamily="34" charset="0"/>
            </a:endParaRPr>
          </a:p>
        </p:txBody>
      </p:sp>
      <p:sp>
        <p:nvSpPr>
          <p:cNvPr id="7"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pic>
        <p:nvPicPr>
          <p:cNvPr id="8" name="Picture 2"/>
          <p:cNvPicPr>
            <a:picLocks noChangeAspect="1" noChangeArrowheads="1"/>
          </p:cNvPicPr>
          <p:nvPr/>
        </p:nvPicPr>
        <p:blipFill>
          <a:blip r:embed="rId4" cstate="email"/>
          <a:srcRect/>
          <a:stretch>
            <a:fillRect/>
          </a:stretch>
        </p:blipFill>
        <p:spPr bwMode="auto">
          <a:xfrm>
            <a:off x="609600" y="3505200"/>
            <a:ext cx="4905826" cy="2971799"/>
          </a:xfrm>
          <a:prstGeom prst="rect">
            <a:avLst/>
          </a:prstGeom>
          <a:noFill/>
          <a:ln w="9525">
            <a:noFill/>
            <a:miter lim="800000"/>
            <a:headEnd/>
            <a:tailEnd/>
          </a:ln>
        </p:spPr>
      </p:pic>
      <p:sp>
        <p:nvSpPr>
          <p:cNvPr id="10" name="TextBox 7"/>
          <p:cNvSpPr txBox="1">
            <a:spLocks noChangeArrowheads="1"/>
          </p:cNvSpPr>
          <p:nvPr/>
        </p:nvSpPr>
        <p:spPr bwMode="auto">
          <a:xfrm>
            <a:off x="5562600" y="3429000"/>
            <a:ext cx="3343275" cy="3323987"/>
          </a:xfrm>
          <a:prstGeom prst="rect">
            <a:avLst/>
          </a:prstGeom>
          <a:noFill/>
          <a:ln w="9525">
            <a:noFill/>
            <a:miter lim="800000"/>
            <a:headEnd/>
            <a:tailEnd/>
          </a:ln>
        </p:spPr>
        <p:txBody>
          <a:bodyPr wrap="square">
            <a:spAutoFit/>
          </a:bodyPr>
          <a:lstStyle/>
          <a:p>
            <a:r>
              <a:rPr lang="fr-CA" sz="2100" dirty="0" smtClean="0">
                <a:latin typeface="Arial" pitchFamily="34" charset="0"/>
                <a:cs typeface="Arial" pitchFamily="34" charset="0"/>
              </a:rPr>
              <a:t>Plusieurs communautés de Premières Nations doivent traiter les sources d’eau brute de très pauvre qualité. Sans les propres processus de traitement aucun montant d’entraînement et de réglementation peut faire ces eaux sûre à boire.</a:t>
            </a:r>
            <a:endParaRPr lang="fr-CA" sz="2100" dirty="0">
              <a:latin typeface="Arial" pitchFamily="34" charset="0"/>
              <a:cs typeface="Arial" pitchFamily="34" charset="0"/>
            </a:endParaRPr>
          </a:p>
        </p:txBody>
      </p:sp>
      <p:pic>
        <p:nvPicPr>
          <p:cNvPr id="9"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6002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pic>
        <p:nvPicPr>
          <p:cNvPr id="10242" name="Picture 2"/>
          <p:cNvPicPr>
            <a:picLocks noChangeAspect="1" noChangeArrowheads="1"/>
          </p:cNvPicPr>
          <p:nvPr/>
        </p:nvPicPr>
        <p:blipFill>
          <a:blip r:embed="rId5" cstate="email"/>
          <a:srcRect/>
          <a:stretch>
            <a:fillRect/>
          </a:stretch>
        </p:blipFill>
        <p:spPr bwMode="auto">
          <a:xfrm>
            <a:off x="4572000" y="1676400"/>
            <a:ext cx="4381500" cy="318135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6" cstate="email"/>
          <a:srcRect/>
          <a:stretch>
            <a:fillRect/>
          </a:stretch>
        </p:blipFill>
        <p:spPr bwMode="auto">
          <a:xfrm>
            <a:off x="228600" y="3429000"/>
            <a:ext cx="4267200" cy="3124200"/>
          </a:xfrm>
          <a:prstGeom prst="rect">
            <a:avLst/>
          </a:prstGeom>
          <a:noFill/>
          <a:ln w="9525">
            <a:noFill/>
            <a:miter lim="800000"/>
            <a:headEnd/>
            <a:tailEnd/>
          </a:ln>
          <a:effectLst/>
        </p:spPr>
      </p:pic>
      <p:sp>
        <p:nvSpPr>
          <p:cNvPr id="7" name="Rectangle 6"/>
          <p:cNvSpPr/>
          <p:nvPr/>
        </p:nvSpPr>
        <p:spPr>
          <a:xfrm>
            <a:off x="609600" y="990600"/>
            <a:ext cx="7924800" cy="584775"/>
          </a:xfrm>
          <a:prstGeom prst="rect">
            <a:avLst/>
          </a:prstGeom>
        </p:spPr>
        <p:txBody>
          <a:bodyPr wrap="square">
            <a:spAutoFit/>
          </a:bodyPr>
          <a:lstStyle/>
          <a:p>
            <a:pPr algn="ctr"/>
            <a:r>
              <a:rPr lang="en-US" sz="3200" dirty="0" smtClean="0">
                <a:latin typeface="Arial" pitchFamily="34" charset="0"/>
                <a:cs typeface="Arial" pitchFamily="34" charset="0"/>
              </a:rPr>
              <a:t>Eau de </a:t>
            </a:r>
            <a:r>
              <a:rPr lang="en-US" sz="3200" dirty="0" smtClean="0">
                <a:latin typeface="Arial" pitchFamily="34" charset="0"/>
                <a:cs typeface="Arial" pitchFamily="34" charset="0"/>
              </a:rPr>
              <a:t>source </a:t>
            </a:r>
            <a:r>
              <a:rPr lang="en-US" sz="3200" dirty="0" smtClean="0">
                <a:latin typeface="Arial" pitchFamily="34" charset="0"/>
                <a:cs typeface="Arial" pitchFamily="34" charset="0"/>
              </a:rPr>
              <a:t>pour les </a:t>
            </a:r>
            <a:r>
              <a:rPr lang="en-US" sz="3200" dirty="0" err="1">
                <a:latin typeface="Arial" pitchFamily="34" charset="0"/>
                <a:cs typeface="Arial" pitchFamily="34" charset="0"/>
              </a:rPr>
              <a:t>v</a:t>
            </a:r>
            <a:r>
              <a:rPr lang="en-US" sz="3200" dirty="0" err="1" smtClean="0">
                <a:latin typeface="Arial" pitchFamily="34" charset="0"/>
                <a:cs typeface="Arial" pitchFamily="34" charset="0"/>
              </a:rPr>
              <a:t>illes</a:t>
            </a:r>
            <a:endParaRPr lang="en-US" sz="3200" dirty="0">
              <a:latin typeface="Arial" pitchFamily="34" charset="0"/>
              <a:cs typeface="Arial" pitchFamily="34" charset="0"/>
            </a:endParaRPr>
          </a:p>
        </p:txBody>
      </p:sp>
      <p:pic>
        <p:nvPicPr>
          <p:cNvPr id="8" name="Picture 57"/>
          <p:cNvPicPr>
            <a:picLocks noChangeAspect="1" noChangeArrowheads="1"/>
          </p:cNvPicPr>
          <p:nvPr/>
        </p:nvPicPr>
        <p:blipFill>
          <a:blip r:embed="rId7"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ransition>
    <p:wheel spokes="0"/>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0" y="1295400"/>
            <a:ext cx="8991600" cy="1477328"/>
          </a:xfrm>
          <a:prstGeom prst="rect">
            <a:avLst/>
          </a:prstGeom>
          <a:noFill/>
        </p:spPr>
        <p:txBody>
          <a:bodyPr wrap="square" rtlCol="0">
            <a:spAutoFit/>
          </a:bodyPr>
          <a:lstStyle/>
          <a:p>
            <a:pPr algn="ctr"/>
            <a:r>
              <a:rPr lang="fr-CA" sz="3000" dirty="0" smtClean="0">
                <a:latin typeface="Arial" pitchFamily="34" charset="0"/>
                <a:cs typeface="Arial" pitchFamily="34" charset="0"/>
              </a:rPr>
              <a:t>Eau de </a:t>
            </a:r>
            <a:r>
              <a:rPr lang="fr-CA" sz="3000" dirty="0" smtClean="0">
                <a:latin typeface="Arial" pitchFamily="34" charset="0"/>
                <a:cs typeface="Arial" pitchFamily="34" charset="0"/>
              </a:rPr>
              <a:t>source </a:t>
            </a:r>
            <a:r>
              <a:rPr lang="fr-CA" sz="3000" dirty="0" smtClean="0">
                <a:latin typeface="Arial" pitchFamily="34" charset="0"/>
                <a:cs typeface="Arial" pitchFamily="34" charset="0"/>
              </a:rPr>
              <a:t>pour les </a:t>
            </a:r>
            <a:r>
              <a:rPr lang="fr-CA" sz="3000" dirty="0" smtClean="0">
                <a:latin typeface="Arial" pitchFamily="34" charset="0"/>
                <a:cs typeface="Arial" pitchFamily="34" charset="0"/>
              </a:rPr>
              <a:t>communautés </a:t>
            </a:r>
            <a:r>
              <a:rPr lang="fr-CA" sz="3000" dirty="0" smtClean="0">
                <a:latin typeface="Arial" pitchFamily="34" charset="0"/>
                <a:cs typeface="Arial" pitchFamily="34" charset="0"/>
              </a:rPr>
              <a:t>Autochtones</a:t>
            </a:r>
            <a:br>
              <a:rPr lang="fr-CA" sz="3000" dirty="0" smtClean="0">
                <a:latin typeface="Arial" pitchFamily="34" charset="0"/>
                <a:cs typeface="Arial" pitchFamily="34" charset="0"/>
              </a:rPr>
            </a:br>
            <a:r>
              <a:rPr lang="fr-CA" sz="3000" dirty="0">
                <a:latin typeface="Arial" pitchFamily="34" charset="0"/>
                <a:cs typeface="Arial" pitchFamily="34" charset="0"/>
              </a:rPr>
              <a:t>E</a:t>
            </a:r>
            <a:r>
              <a:rPr lang="fr-CA" sz="3000" dirty="0" smtClean="0">
                <a:latin typeface="Arial" pitchFamily="34" charset="0"/>
                <a:cs typeface="Arial" pitchFamily="34" charset="0"/>
              </a:rPr>
              <a:t>au </a:t>
            </a:r>
            <a:r>
              <a:rPr lang="fr-CA" sz="3000" dirty="0">
                <a:latin typeface="Arial" pitchFamily="34" charset="0"/>
                <a:cs typeface="Arial" pitchFamily="34" charset="0"/>
              </a:rPr>
              <a:t>b</a:t>
            </a:r>
            <a:r>
              <a:rPr lang="fr-CA" sz="3000" dirty="0" smtClean="0">
                <a:latin typeface="Arial" pitchFamily="34" charset="0"/>
                <a:cs typeface="Arial" pitchFamily="34" charset="0"/>
              </a:rPr>
              <a:t>rute </a:t>
            </a:r>
            <a:r>
              <a:rPr lang="fr-CA" sz="3000" dirty="0" smtClean="0">
                <a:latin typeface="Arial" pitchFamily="34" charset="0"/>
                <a:cs typeface="Arial" pitchFamily="34" charset="0"/>
              </a:rPr>
              <a:t>de Nation Crie </a:t>
            </a:r>
            <a:r>
              <a:rPr lang="fr-CA" sz="3000" dirty="0" err="1" smtClean="0">
                <a:latin typeface="Arial" pitchFamily="34" charset="0"/>
                <a:cs typeface="Arial" pitchFamily="34" charset="0"/>
              </a:rPr>
              <a:t>Saddle</a:t>
            </a:r>
            <a:r>
              <a:rPr lang="fr-CA" sz="3000" dirty="0" smtClean="0">
                <a:latin typeface="Arial" pitchFamily="34" charset="0"/>
                <a:cs typeface="Arial" pitchFamily="34" charset="0"/>
              </a:rPr>
              <a:t> Lake, </a:t>
            </a:r>
            <a:br>
              <a:rPr lang="fr-CA" sz="3000" dirty="0" smtClean="0">
                <a:latin typeface="Arial" pitchFamily="34" charset="0"/>
                <a:cs typeface="Arial" pitchFamily="34" charset="0"/>
              </a:rPr>
            </a:br>
            <a:r>
              <a:rPr lang="fr-CA" sz="3000" dirty="0" smtClean="0">
                <a:latin typeface="Arial" pitchFamily="34" charset="0"/>
                <a:cs typeface="Arial" pitchFamily="34" charset="0"/>
              </a:rPr>
              <a:t>organiques </a:t>
            </a:r>
            <a:r>
              <a:rPr lang="fr-CA" sz="3000" dirty="0">
                <a:latin typeface="Arial" pitchFamily="34" charset="0"/>
                <a:cs typeface="Arial" pitchFamily="34" charset="0"/>
              </a:rPr>
              <a:t>d</a:t>
            </a:r>
            <a:r>
              <a:rPr lang="fr-CA" sz="3000" dirty="0" smtClean="0">
                <a:latin typeface="Arial" pitchFamily="34" charset="0"/>
                <a:cs typeface="Arial" pitchFamily="34" charset="0"/>
              </a:rPr>
              <a:t>issous</a:t>
            </a:r>
            <a:endParaRPr lang="fr-CA" sz="3000" dirty="0" smtClean="0">
              <a:latin typeface="Arial" pitchFamily="34" charset="0"/>
              <a:cs typeface="Arial" pitchFamily="34" charset="0"/>
            </a:endParaRPr>
          </a:p>
        </p:txBody>
      </p:sp>
      <p:sp>
        <p:nvSpPr>
          <p:cNvPr id="7" name="Line 11"/>
          <p:cNvSpPr>
            <a:spLocks noChangeShapeType="1"/>
          </p:cNvSpPr>
          <p:nvPr/>
        </p:nvSpPr>
        <p:spPr bwMode="auto">
          <a:xfrm>
            <a:off x="609600" y="2667000"/>
            <a:ext cx="7924800" cy="0"/>
          </a:xfrm>
          <a:prstGeom prst="line">
            <a:avLst/>
          </a:prstGeom>
          <a:noFill/>
          <a:ln w="19050">
            <a:solidFill>
              <a:schemeClr val="tx1"/>
            </a:solidFill>
            <a:round/>
            <a:headEnd/>
            <a:tailEnd/>
          </a:ln>
        </p:spPr>
        <p:txBody>
          <a:bodyPr wrap="none" anchor="ctr"/>
          <a:lstStyle/>
          <a:p>
            <a:endParaRPr lang="en-US"/>
          </a:p>
        </p:txBody>
      </p:sp>
      <p:pic>
        <p:nvPicPr>
          <p:cNvPr id="9" name="Picture 3" descr="DSCN0944"/>
          <p:cNvPicPr>
            <a:picLocks noChangeAspect="1" noChangeArrowheads="1"/>
          </p:cNvPicPr>
          <p:nvPr/>
        </p:nvPicPr>
        <p:blipFill>
          <a:blip r:embed="rId4" cstate="email"/>
          <a:srcRect/>
          <a:stretch>
            <a:fillRect/>
          </a:stretch>
        </p:blipFill>
        <p:spPr bwMode="auto">
          <a:xfrm>
            <a:off x="533400" y="2819400"/>
            <a:ext cx="8077200" cy="3702050"/>
          </a:xfrm>
          <a:prstGeom prst="rect">
            <a:avLst/>
          </a:prstGeom>
          <a:noFill/>
          <a:ln w="9525">
            <a:noFill/>
            <a:miter lim="800000"/>
            <a:headEnd/>
            <a:tailEnd/>
          </a:ln>
        </p:spPr>
      </p:pic>
      <p:pic>
        <p:nvPicPr>
          <p:cNvPr id="8"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0" y="1295400"/>
            <a:ext cx="9144000" cy="923330"/>
          </a:xfrm>
          <a:prstGeom prst="rect">
            <a:avLst/>
          </a:prstGeom>
          <a:noFill/>
        </p:spPr>
        <p:txBody>
          <a:bodyPr wrap="square" rtlCol="0">
            <a:spAutoFit/>
          </a:bodyPr>
          <a:lstStyle/>
          <a:p>
            <a:pPr algn="ctr"/>
            <a:r>
              <a:rPr lang="fr-CA" sz="2700" dirty="0" smtClean="0">
                <a:latin typeface="Arial" pitchFamily="34" charset="0"/>
                <a:cs typeface="Arial" pitchFamily="34" charset="0"/>
              </a:rPr>
              <a:t>Vue </a:t>
            </a:r>
            <a:r>
              <a:rPr lang="fr-CA" sz="2700" dirty="0" smtClean="0">
                <a:latin typeface="Arial" pitchFamily="34" charset="0"/>
                <a:cs typeface="Arial" pitchFamily="34" charset="0"/>
              </a:rPr>
              <a:t>proche </a:t>
            </a:r>
            <a:r>
              <a:rPr lang="fr-CA" sz="2700" dirty="0" smtClean="0">
                <a:latin typeface="Arial" pitchFamily="34" charset="0"/>
                <a:cs typeface="Arial" pitchFamily="34" charset="0"/>
              </a:rPr>
              <a:t>de la </a:t>
            </a:r>
            <a:r>
              <a:rPr lang="fr-CA" sz="2700" dirty="0" smtClean="0">
                <a:latin typeface="Arial" pitchFamily="34" charset="0"/>
                <a:cs typeface="Arial" pitchFamily="34" charset="0"/>
              </a:rPr>
              <a:t>source d’eau </a:t>
            </a:r>
            <a:r>
              <a:rPr lang="fr-CA" sz="2700" dirty="0" smtClean="0">
                <a:latin typeface="Arial" pitchFamily="34" charset="0"/>
                <a:cs typeface="Arial" pitchFamily="34" charset="0"/>
              </a:rPr>
              <a:t>de Nation Crie </a:t>
            </a:r>
            <a:r>
              <a:rPr lang="fr-CA" sz="2700" dirty="0" err="1" smtClean="0">
                <a:latin typeface="Arial" pitchFamily="34" charset="0"/>
                <a:cs typeface="Arial" pitchFamily="34" charset="0"/>
              </a:rPr>
              <a:t>Saddle</a:t>
            </a:r>
            <a:r>
              <a:rPr lang="fr-CA" sz="2700" dirty="0" smtClean="0">
                <a:latin typeface="Arial" pitchFamily="34" charset="0"/>
                <a:cs typeface="Arial" pitchFamily="34" charset="0"/>
              </a:rPr>
              <a:t> Lake, </a:t>
            </a:r>
            <a:r>
              <a:rPr lang="fr-CA" sz="2700" dirty="0" smtClean="0">
                <a:latin typeface="Arial" pitchFamily="34" charset="0"/>
                <a:cs typeface="Arial" pitchFamily="34" charset="0"/>
              </a:rPr>
              <a:t>notez </a:t>
            </a:r>
            <a:r>
              <a:rPr lang="fr-CA" sz="2700" dirty="0" smtClean="0">
                <a:latin typeface="Arial" pitchFamily="34" charset="0"/>
                <a:cs typeface="Arial" pitchFamily="34" charset="0"/>
              </a:rPr>
              <a:t>le </a:t>
            </a:r>
            <a:r>
              <a:rPr lang="fr-CA" sz="2700" dirty="0" smtClean="0">
                <a:latin typeface="Arial" pitchFamily="34" charset="0"/>
                <a:cs typeface="Arial" pitchFamily="34" charset="0"/>
              </a:rPr>
              <a:t>piste </a:t>
            </a:r>
            <a:r>
              <a:rPr lang="fr-CA" sz="2700" dirty="0" smtClean="0">
                <a:latin typeface="Arial" pitchFamily="34" charset="0"/>
                <a:cs typeface="Arial" pitchFamily="34" charset="0"/>
              </a:rPr>
              <a:t>de </a:t>
            </a:r>
            <a:r>
              <a:rPr lang="fr-CA" sz="2700" dirty="0" smtClean="0">
                <a:latin typeface="Arial" pitchFamily="34" charset="0"/>
                <a:cs typeface="Arial" pitchFamily="34" charset="0"/>
              </a:rPr>
              <a:t>canot </a:t>
            </a:r>
            <a:r>
              <a:rPr lang="fr-CA" sz="2700" dirty="0" smtClean="0">
                <a:latin typeface="Arial" pitchFamily="34" charset="0"/>
                <a:cs typeface="Arial" pitchFamily="34" charset="0"/>
              </a:rPr>
              <a:t>qui </a:t>
            </a:r>
            <a:r>
              <a:rPr lang="fr-CA" sz="2700" dirty="0" smtClean="0">
                <a:latin typeface="Arial" pitchFamily="34" charset="0"/>
                <a:cs typeface="Arial" pitchFamily="34" charset="0"/>
              </a:rPr>
              <a:t>était âgé </a:t>
            </a:r>
            <a:r>
              <a:rPr lang="fr-CA" sz="2700" dirty="0" smtClean="0">
                <a:latin typeface="Arial" pitchFamily="34" charset="0"/>
                <a:cs typeface="Arial" pitchFamily="34" charset="0"/>
              </a:rPr>
              <a:t>de 1,5 </a:t>
            </a:r>
            <a:r>
              <a:rPr lang="fr-CA" sz="2700" dirty="0" smtClean="0">
                <a:latin typeface="Arial" pitchFamily="34" charset="0"/>
                <a:cs typeface="Arial" pitchFamily="34" charset="0"/>
              </a:rPr>
              <a:t>heures</a:t>
            </a:r>
            <a:endParaRPr lang="fr-CA" sz="2700" dirty="0" smtClean="0">
              <a:latin typeface="Arial" pitchFamily="34" charset="0"/>
              <a:cs typeface="Arial" pitchFamily="34" charset="0"/>
            </a:endParaRPr>
          </a:p>
        </p:txBody>
      </p:sp>
      <p:sp>
        <p:nvSpPr>
          <p:cNvPr id="7" name="Line 11"/>
          <p:cNvSpPr>
            <a:spLocks noChangeShapeType="1"/>
          </p:cNvSpPr>
          <p:nvPr/>
        </p:nvSpPr>
        <p:spPr bwMode="auto">
          <a:xfrm>
            <a:off x="609600" y="2133600"/>
            <a:ext cx="7924800" cy="0"/>
          </a:xfrm>
          <a:prstGeom prst="line">
            <a:avLst/>
          </a:prstGeom>
          <a:noFill/>
          <a:ln w="19050">
            <a:solidFill>
              <a:schemeClr val="tx1"/>
            </a:solidFill>
            <a:round/>
            <a:headEnd/>
            <a:tailEnd/>
          </a:ln>
        </p:spPr>
        <p:txBody>
          <a:bodyPr wrap="none" anchor="ctr"/>
          <a:lstStyle/>
          <a:p>
            <a:endParaRPr lang="en-US"/>
          </a:p>
        </p:txBody>
      </p:sp>
      <p:pic>
        <p:nvPicPr>
          <p:cNvPr id="8" name="Picture 4" descr="DSCN0946"/>
          <p:cNvPicPr>
            <a:picLocks noChangeAspect="1" noChangeArrowheads="1"/>
          </p:cNvPicPr>
          <p:nvPr/>
        </p:nvPicPr>
        <p:blipFill>
          <a:blip r:embed="rId4" cstate="email"/>
          <a:srcRect/>
          <a:stretch>
            <a:fillRect/>
          </a:stretch>
        </p:blipFill>
        <p:spPr bwMode="auto">
          <a:xfrm>
            <a:off x="609600" y="2209800"/>
            <a:ext cx="7947829" cy="4419600"/>
          </a:xfrm>
          <a:prstGeom prst="rect">
            <a:avLst/>
          </a:prstGeom>
          <a:noFill/>
          <a:ln w="9525">
            <a:noFill/>
            <a:miter lim="800000"/>
            <a:headEnd/>
            <a:tailEnd/>
          </a:ln>
        </p:spPr>
      </p:pic>
      <p:pic>
        <p:nvPicPr>
          <p:cNvPr id="9"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05800" cy="584775"/>
          </a:xfrm>
          <a:prstGeom prst="rect">
            <a:avLst/>
          </a:prstGeom>
          <a:noFill/>
        </p:spPr>
        <p:txBody>
          <a:bodyPr wrap="square" rtlCol="0">
            <a:spAutoFit/>
          </a:bodyPr>
          <a:lstStyle/>
          <a:p>
            <a:pPr algn="ctr"/>
            <a:r>
              <a:rPr lang="fr-CA" sz="3200" dirty="0" smtClean="0">
                <a:latin typeface="Arial" pitchFamily="34" charset="0"/>
                <a:cs typeface="Arial" pitchFamily="34" charset="0"/>
              </a:rPr>
              <a:t>Piste de </a:t>
            </a:r>
            <a:r>
              <a:rPr lang="fr-CA" sz="3200" dirty="0" smtClean="0">
                <a:latin typeface="Arial" pitchFamily="34" charset="0"/>
                <a:cs typeface="Arial" pitchFamily="34" charset="0"/>
              </a:rPr>
              <a:t>canot</a:t>
            </a:r>
            <a:endParaRPr lang="fr-CA" sz="3200" dirty="0" smtClean="0">
              <a:latin typeface="Arial" pitchFamily="34" charset="0"/>
              <a:cs typeface="Arial" pitchFamily="34" charset="0"/>
            </a:endParaRPr>
          </a:p>
        </p:txBody>
      </p:sp>
      <p:sp>
        <p:nvSpPr>
          <p:cNvPr id="7" name="Line 11"/>
          <p:cNvSpPr>
            <a:spLocks noChangeShapeType="1"/>
          </p:cNvSpPr>
          <p:nvPr/>
        </p:nvSpPr>
        <p:spPr bwMode="auto">
          <a:xfrm>
            <a:off x="685800" y="1676400"/>
            <a:ext cx="7924800" cy="0"/>
          </a:xfrm>
          <a:prstGeom prst="line">
            <a:avLst/>
          </a:prstGeom>
          <a:noFill/>
          <a:ln w="19050">
            <a:solidFill>
              <a:schemeClr val="tx1"/>
            </a:solidFill>
            <a:round/>
            <a:headEnd/>
            <a:tailEnd/>
          </a:ln>
        </p:spPr>
        <p:txBody>
          <a:bodyPr wrap="none" anchor="ctr"/>
          <a:lstStyle/>
          <a:p>
            <a:endParaRPr lang="en-US"/>
          </a:p>
        </p:txBody>
      </p:sp>
      <p:pic>
        <p:nvPicPr>
          <p:cNvPr id="9" name="Picture 4" descr="DSCN0947"/>
          <p:cNvPicPr>
            <a:picLocks noChangeAspect="1" noChangeArrowheads="1"/>
          </p:cNvPicPr>
          <p:nvPr/>
        </p:nvPicPr>
        <p:blipFill>
          <a:blip r:embed="rId4" cstate="email"/>
          <a:srcRect/>
          <a:stretch>
            <a:fillRect/>
          </a:stretch>
        </p:blipFill>
        <p:spPr bwMode="auto">
          <a:xfrm>
            <a:off x="533400" y="1752600"/>
            <a:ext cx="8305800" cy="4832072"/>
          </a:xfrm>
          <a:prstGeom prst="rect">
            <a:avLst/>
          </a:prstGeom>
          <a:noFill/>
          <a:ln w="9525">
            <a:noFill/>
            <a:miter lim="800000"/>
            <a:headEnd/>
            <a:tailEnd/>
          </a:ln>
        </p:spPr>
      </p:pic>
      <p:pic>
        <p:nvPicPr>
          <p:cNvPr id="8"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05800" cy="584775"/>
          </a:xfrm>
          <a:prstGeom prst="rect">
            <a:avLst/>
          </a:prstGeom>
          <a:noFill/>
        </p:spPr>
        <p:txBody>
          <a:bodyPr wrap="square" rtlCol="0">
            <a:spAutoFit/>
          </a:bodyPr>
          <a:lstStyle/>
          <a:p>
            <a:pPr algn="ctr"/>
            <a:r>
              <a:rPr lang="en-US" sz="3200" dirty="0" smtClean="0">
                <a:latin typeface="Arial" pitchFamily="34" charset="0"/>
                <a:cs typeface="Arial" pitchFamily="34" charset="0"/>
              </a:rPr>
              <a:t>Eau de la </a:t>
            </a:r>
            <a:r>
              <a:rPr lang="en-US" sz="3200" dirty="0" smtClean="0">
                <a:latin typeface="Arial" pitchFamily="34" charset="0"/>
                <a:cs typeface="Arial" pitchFamily="34" charset="0"/>
              </a:rPr>
              <a:t>surface </a:t>
            </a:r>
            <a:r>
              <a:rPr lang="en-US" sz="3200" dirty="0" err="1">
                <a:latin typeface="Arial" pitchFamily="34" charset="0"/>
                <a:cs typeface="Arial" pitchFamily="34" charset="0"/>
              </a:rPr>
              <a:t>a</a:t>
            </a:r>
            <a:r>
              <a:rPr lang="en-US" sz="3200" dirty="0" err="1" smtClean="0">
                <a:latin typeface="Arial" pitchFamily="34" charset="0"/>
                <a:cs typeface="Arial" pitchFamily="34" charset="0"/>
              </a:rPr>
              <a:t>naérobique</a:t>
            </a:r>
            <a:endParaRPr lang="en-US" sz="3200" dirty="0" smtClean="0">
              <a:latin typeface="Arial" pitchFamily="34" charset="0"/>
              <a:cs typeface="Arial" pitchFamily="34" charset="0"/>
            </a:endParaRPr>
          </a:p>
        </p:txBody>
      </p:sp>
      <p:sp>
        <p:nvSpPr>
          <p:cNvPr id="7" name="Line 11"/>
          <p:cNvSpPr>
            <a:spLocks noChangeShapeType="1"/>
          </p:cNvSpPr>
          <p:nvPr/>
        </p:nvSpPr>
        <p:spPr bwMode="auto">
          <a:xfrm>
            <a:off x="685800" y="1676400"/>
            <a:ext cx="7924800" cy="0"/>
          </a:xfrm>
          <a:prstGeom prst="line">
            <a:avLst/>
          </a:prstGeom>
          <a:noFill/>
          <a:ln w="19050">
            <a:solidFill>
              <a:schemeClr val="tx1"/>
            </a:solidFill>
            <a:round/>
            <a:headEnd/>
            <a:tailEnd/>
          </a:ln>
        </p:spPr>
        <p:txBody>
          <a:bodyPr wrap="none" anchor="ctr"/>
          <a:lstStyle/>
          <a:p>
            <a:endParaRPr lang="en-US"/>
          </a:p>
        </p:txBody>
      </p:sp>
      <p:pic>
        <p:nvPicPr>
          <p:cNvPr id="8" name="Picture 4" descr="DSCN0940"/>
          <p:cNvPicPr>
            <a:picLocks noChangeAspect="1" noChangeArrowheads="1"/>
          </p:cNvPicPr>
          <p:nvPr/>
        </p:nvPicPr>
        <p:blipFill>
          <a:blip r:embed="rId4" cstate="email"/>
          <a:srcRect/>
          <a:stretch>
            <a:fillRect/>
          </a:stretch>
        </p:blipFill>
        <p:spPr bwMode="auto">
          <a:xfrm>
            <a:off x="609600" y="1752600"/>
            <a:ext cx="8128000" cy="4876800"/>
          </a:xfrm>
          <a:prstGeom prst="rect">
            <a:avLst/>
          </a:prstGeom>
          <a:noFill/>
          <a:ln w="9525">
            <a:noFill/>
            <a:miter lim="800000"/>
            <a:headEnd/>
            <a:tailEnd/>
          </a:ln>
        </p:spPr>
      </p:pic>
      <p:pic>
        <p:nvPicPr>
          <p:cNvPr id="9"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6002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pic>
        <p:nvPicPr>
          <p:cNvPr id="20482" name="Picture 2"/>
          <p:cNvPicPr>
            <a:picLocks noChangeAspect="1" noChangeArrowheads="1"/>
          </p:cNvPicPr>
          <p:nvPr/>
        </p:nvPicPr>
        <p:blipFill>
          <a:blip r:embed="rId5" cstate="email"/>
          <a:srcRect/>
          <a:stretch>
            <a:fillRect/>
          </a:stretch>
        </p:blipFill>
        <p:spPr bwMode="auto">
          <a:xfrm>
            <a:off x="609600" y="1676400"/>
            <a:ext cx="7924800" cy="4832400"/>
          </a:xfrm>
          <a:prstGeom prst="rect">
            <a:avLst/>
          </a:prstGeom>
          <a:noFill/>
          <a:ln w="9525">
            <a:noFill/>
            <a:miter lim="800000"/>
            <a:headEnd/>
            <a:tailEnd/>
          </a:ln>
          <a:effectLst/>
        </p:spPr>
      </p:pic>
      <p:sp>
        <p:nvSpPr>
          <p:cNvPr id="6" name="Rectangle 5"/>
          <p:cNvSpPr/>
          <p:nvPr/>
        </p:nvSpPr>
        <p:spPr>
          <a:xfrm>
            <a:off x="0" y="1143000"/>
            <a:ext cx="9144000" cy="523220"/>
          </a:xfrm>
          <a:prstGeom prst="rect">
            <a:avLst/>
          </a:prstGeom>
        </p:spPr>
        <p:txBody>
          <a:bodyPr wrap="square">
            <a:spAutoFit/>
          </a:bodyPr>
          <a:lstStyle/>
          <a:p>
            <a:pPr algn="ctr"/>
            <a:r>
              <a:rPr lang="fr-CA" sz="2800" dirty="0" smtClean="0">
                <a:latin typeface="Arial" pitchFamily="34" charset="0"/>
                <a:cs typeface="Arial" pitchFamily="34" charset="0"/>
              </a:rPr>
              <a:t>Journée </a:t>
            </a:r>
            <a:r>
              <a:rPr lang="fr-CA" sz="2800" dirty="0" smtClean="0">
                <a:latin typeface="Arial" pitchFamily="34" charset="0"/>
                <a:cs typeface="Arial" pitchFamily="34" charset="0"/>
              </a:rPr>
              <a:t>venteuse près </a:t>
            </a:r>
            <a:r>
              <a:rPr lang="fr-CA" sz="2800" dirty="0" smtClean="0">
                <a:latin typeface="Arial" pitchFamily="34" charset="0"/>
                <a:cs typeface="Arial" pitchFamily="34" charset="0"/>
              </a:rPr>
              <a:t>de </a:t>
            </a:r>
            <a:r>
              <a:rPr lang="fr-CA" sz="2800" dirty="0" smtClean="0">
                <a:latin typeface="Arial" pitchFamily="34" charset="0"/>
                <a:cs typeface="Arial" pitchFamily="34" charset="0"/>
              </a:rPr>
              <a:t>l’usine </a:t>
            </a:r>
            <a:r>
              <a:rPr lang="fr-CA" sz="2800" dirty="0" smtClean="0">
                <a:latin typeface="Arial" pitchFamily="34" charset="0"/>
                <a:cs typeface="Arial" pitchFamily="34" charset="0"/>
              </a:rPr>
              <a:t>de </a:t>
            </a:r>
            <a:r>
              <a:rPr lang="fr-CA" sz="2800" dirty="0" smtClean="0">
                <a:latin typeface="Arial" pitchFamily="34" charset="0"/>
                <a:cs typeface="Arial" pitchFamily="34" charset="0"/>
              </a:rPr>
              <a:t>traitement d’eau </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pic>
        <p:nvPicPr>
          <p:cNvPr id="7"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ransition>
    <p:wheel spokes="0"/>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228600" y="914400"/>
            <a:ext cx="8610600" cy="2462213"/>
          </a:xfrm>
          <a:prstGeom prst="rect">
            <a:avLst/>
          </a:prstGeom>
          <a:noFill/>
        </p:spPr>
        <p:txBody>
          <a:bodyPr wrap="square" rtlCol="0">
            <a:spAutoFit/>
          </a:bodyPr>
          <a:lstStyle/>
          <a:p>
            <a:pPr algn="ctr"/>
            <a:r>
              <a:rPr lang="fr-CA" sz="3200" dirty="0" smtClean="0">
                <a:latin typeface="Arial" pitchFamily="34" charset="0"/>
                <a:cs typeface="Arial" pitchFamily="34" charset="0"/>
              </a:rPr>
              <a:t>La </a:t>
            </a:r>
            <a:r>
              <a:rPr lang="fr-CA" sz="3200" dirty="0" smtClean="0">
                <a:latin typeface="Arial" pitchFamily="34" charset="0"/>
                <a:cs typeface="Arial" pitchFamily="34" charset="0"/>
              </a:rPr>
              <a:t>première étape </a:t>
            </a:r>
            <a:r>
              <a:rPr lang="fr-CA" sz="3200" dirty="0" smtClean="0">
                <a:latin typeface="Arial" pitchFamily="34" charset="0"/>
                <a:cs typeface="Arial" pitchFamily="34" charset="0"/>
              </a:rPr>
              <a:t>est de </a:t>
            </a:r>
            <a:r>
              <a:rPr lang="fr-CA" sz="3200" dirty="0" smtClean="0">
                <a:latin typeface="Arial" pitchFamily="34" charset="0"/>
                <a:cs typeface="Arial" pitchFamily="34" charset="0"/>
              </a:rPr>
              <a:t>protéger l’eau </a:t>
            </a:r>
            <a:r>
              <a:rPr lang="fr-CA" sz="3200" dirty="0">
                <a:latin typeface="Arial" pitchFamily="34" charset="0"/>
                <a:cs typeface="Arial" pitchFamily="34" charset="0"/>
              </a:rPr>
              <a:t>s</a:t>
            </a:r>
            <a:r>
              <a:rPr lang="fr-CA" sz="3200" dirty="0" smtClean="0">
                <a:latin typeface="Arial" pitchFamily="34" charset="0"/>
                <a:cs typeface="Arial" pitchFamily="34" charset="0"/>
              </a:rPr>
              <a:t>ource</a:t>
            </a:r>
            <a:endParaRPr lang="fr-CA" sz="3200" dirty="0" smtClean="0">
              <a:latin typeface="Arial" pitchFamily="34" charset="0"/>
              <a:cs typeface="Arial" pitchFamily="34" charset="0"/>
            </a:endParaRPr>
          </a:p>
          <a:p>
            <a:r>
              <a:rPr lang="fr-CA" sz="2400" b="1" i="1" dirty="0" smtClean="0">
                <a:latin typeface="Arial" pitchFamily="34" charset="0"/>
                <a:cs typeface="Arial" pitchFamily="34" charset="0"/>
              </a:rPr>
              <a:t>« La première protection contre la contamination d’eau potable est de protéger les sources d’eau potable."  </a:t>
            </a:r>
            <a:r>
              <a:rPr lang="fr-CA" sz="2400" i="1" dirty="0" smtClean="0">
                <a:latin typeface="Arial" pitchFamily="34" charset="0"/>
                <a:cs typeface="Arial" pitchFamily="34" charset="0"/>
              </a:rPr>
              <a:t/>
            </a:r>
            <a:br>
              <a:rPr lang="fr-CA" sz="2400" i="1" dirty="0" smtClean="0">
                <a:latin typeface="Arial" pitchFamily="34" charset="0"/>
                <a:cs typeface="Arial" pitchFamily="34" charset="0"/>
              </a:rPr>
            </a:br>
            <a:r>
              <a:rPr lang="fr-CA" sz="2400" dirty="0" smtClean="0">
                <a:latin typeface="Arial" pitchFamily="34" charset="0"/>
                <a:cs typeface="Arial" pitchFamily="34" charset="0"/>
              </a:rPr>
              <a:t>- Juge Dennis O'Connor, Enquête </a:t>
            </a:r>
            <a:r>
              <a:rPr lang="fr-CA" sz="2400" dirty="0" err="1" smtClean="0">
                <a:latin typeface="Arial" pitchFamily="34" charset="0"/>
                <a:cs typeface="Arial" pitchFamily="34" charset="0"/>
              </a:rPr>
              <a:t>Walkerton</a:t>
            </a:r>
            <a:r>
              <a:rPr lang="fr-CA" sz="2400" dirty="0" smtClean="0">
                <a:latin typeface="Arial" pitchFamily="34" charset="0"/>
                <a:cs typeface="Arial" pitchFamily="34" charset="0"/>
              </a:rPr>
              <a:t> 2002</a:t>
            </a:r>
            <a:r>
              <a:rPr lang="fr-CA" i="1" dirty="0" smtClean="0"/>
              <a:t/>
            </a:r>
            <a:br>
              <a:rPr lang="fr-CA" i="1" dirty="0" smtClean="0"/>
            </a:br>
            <a:endParaRPr lang="fr-CA" dirty="0"/>
          </a:p>
        </p:txBody>
      </p:sp>
      <p:pic>
        <p:nvPicPr>
          <p:cNvPr id="7" name="Picture 7" descr="Foam36.jpg"/>
          <p:cNvPicPr>
            <a:picLocks noChangeAspect="1"/>
          </p:cNvPicPr>
          <p:nvPr/>
        </p:nvPicPr>
        <p:blipFill>
          <a:blip r:embed="rId4" cstate="email"/>
          <a:srcRect/>
          <a:stretch>
            <a:fillRect/>
          </a:stretch>
        </p:blipFill>
        <p:spPr bwMode="auto">
          <a:xfrm>
            <a:off x="1600201" y="3041786"/>
            <a:ext cx="5486399" cy="3450671"/>
          </a:xfrm>
          <a:prstGeom prst="rect">
            <a:avLst/>
          </a:prstGeom>
          <a:noFill/>
          <a:ln w="9525">
            <a:noFill/>
            <a:miter lim="800000"/>
            <a:headEnd/>
            <a:tailEnd/>
          </a:ln>
        </p:spPr>
      </p:pic>
      <p:sp>
        <p:nvSpPr>
          <p:cNvPr id="8" name="Line 11"/>
          <p:cNvSpPr>
            <a:spLocks noChangeShapeType="1"/>
          </p:cNvSpPr>
          <p:nvPr/>
        </p:nvSpPr>
        <p:spPr bwMode="auto">
          <a:xfrm>
            <a:off x="533400" y="1905000"/>
            <a:ext cx="7924800" cy="0"/>
          </a:xfrm>
          <a:prstGeom prst="line">
            <a:avLst/>
          </a:prstGeom>
          <a:noFill/>
          <a:ln w="19050">
            <a:solidFill>
              <a:schemeClr val="tx1"/>
            </a:solidFill>
            <a:round/>
            <a:headEnd/>
            <a:tailEnd/>
          </a:ln>
        </p:spPr>
        <p:txBody>
          <a:bodyPr wrap="none" anchor="ctr"/>
          <a:lstStyle/>
          <a:p>
            <a:endParaRPr lang="en-US"/>
          </a:p>
        </p:txBody>
      </p:sp>
      <p:pic>
        <p:nvPicPr>
          <p:cNvPr id="9"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pic>
        <p:nvPicPr>
          <p:cNvPr id="18434" name="Picture 2"/>
          <p:cNvPicPr>
            <a:picLocks noChangeAspect="1" noChangeArrowheads="1"/>
          </p:cNvPicPr>
          <p:nvPr/>
        </p:nvPicPr>
        <p:blipFill>
          <a:blip r:embed="rId5" cstate="email"/>
          <a:srcRect/>
          <a:stretch>
            <a:fillRect/>
          </a:stretch>
        </p:blipFill>
        <p:spPr bwMode="auto">
          <a:xfrm>
            <a:off x="609600" y="1676400"/>
            <a:ext cx="7924800" cy="4832400"/>
          </a:xfrm>
          <a:prstGeom prst="rect">
            <a:avLst/>
          </a:prstGeom>
          <a:noFill/>
          <a:ln w="9525">
            <a:noFill/>
            <a:miter lim="800000"/>
            <a:headEnd/>
            <a:tailEnd/>
          </a:ln>
          <a:effectLst/>
        </p:spPr>
      </p:pic>
      <p:pic>
        <p:nvPicPr>
          <p:cNvPr id="6"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ransition>
    <p:wheel spokes="0"/>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228600" y="1143000"/>
            <a:ext cx="8763000" cy="954107"/>
          </a:xfrm>
          <a:prstGeom prst="rect">
            <a:avLst/>
          </a:prstGeom>
          <a:noFill/>
        </p:spPr>
        <p:txBody>
          <a:bodyPr wrap="square" rtlCol="0">
            <a:spAutoFit/>
          </a:bodyPr>
          <a:lstStyle/>
          <a:p>
            <a:pPr algn="ctr"/>
            <a:r>
              <a:rPr lang="fr-CA" sz="3200" dirty="0" smtClean="0">
                <a:latin typeface="Arial" pitchFamily="34" charset="0"/>
                <a:cs typeface="Arial" pitchFamily="34" charset="0"/>
              </a:rPr>
              <a:t>Le </a:t>
            </a:r>
            <a:r>
              <a:rPr lang="fr-CA" sz="3200" dirty="0" smtClean="0">
                <a:latin typeface="Arial" pitchFamily="34" charset="0"/>
                <a:cs typeface="Arial" pitchFamily="34" charset="0"/>
              </a:rPr>
              <a:t>cas </a:t>
            </a:r>
            <a:r>
              <a:rPr lang="fr-CA" sz="3200" dirty="0" smtClean="0">
                <a:latin typeface="Arial" pitchFamily="34" charset="0"/>
                <a:cs typeface="Arial" pitchFamily="34" charset="0"/>
              </a:rPr>
              <a:t>de </a:t>
            </a:r>
            <a:r>
              <a:rPr lang="fr-CA" sz="3200" dirty="0" err="1" smtClean="0">
                <a:latin typeface="Arial" pitchFamily="34" charset="0"/>
                <a:cs typeface="Arial" pitchFamily="34" charset="0"/>
              </a:rPr>
              <a:t>Saddle</a:t>
            </a:r>
            <a:r>
              <a:rPr lang="fr-CA" sz="3200" dirty="0" smtClean="0">
                <a:latin typeface="Arial" pitchFamily="34" charset="0"/>
                <a:cs typeface="Arial" pitchFamily="34" charset="0"/>
              </a:rPr>
              <a:t> Lake et </a:t>
            </a:r>
            <a:r>
              <a:rPr lang="fr-CA" sz="3200" dirty="0" smtClean="0">
                <a:latin typeface="Arial" pitchFamily="34" charset="0"/>
                <a:cs typeface="Arial" pitchFamily="34" charset="0"/>
              </a:rPr>
              <a:t>organiques </a:t>
            </a:r>
            <a:r>
              <a:rPr lang="fr-CA" sz="3200" dirty="0">
                <a:latin typeface="Arial" pitchFamily="34" charset="0"/>
                <a:cs typeface="Arial" pitchFamily="34" charset="0"/>
              </a:rPr>
              <a:t>d</a:t>
            </a:r>
            <a:r>
              <a:rPr lang="fr-CA" sz="3200" dirty="0" smtClean="0">
                <a:latin typeface="Arial" pitchFamily="34" charset="0"/>
                <a:cs typeface="Arial" pitchFamily="34" charset="0"/>
              </a:rPr>
              <a:t>issous</a:t>
            </a:r>
            <a:r>
              <a:rPr lang="fr-CA" sz="2400" dirty="0" smtClean="0">
                <a:latin typeface="Arial" pitchFamily="34" charset="0"/>
                <a:cs typeface="Arial" pitchFamily="34" charset="0"/>
              </a:rPr>
              <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p:txBody>
      </p:sp>
      <p:sp>
        <p:nvSpPr>
          <p:cNvPr id="7"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sp>
        <p:nvSpPr>
          <p:cNvPr id="9" name="TextBox 8"/>
          <p:cNvSpPr txBox="1"/>
          <p:nvPr/>
        </p:nvSpPr>
        <p:spPr>
          <a:xfrm>
            <a:off x="762000" y="1828800"/>
            <a:ext cx="7315200" cy="4339650"/>
          </a:xfrm>
          <a:prstGeom prst="rect">
            <a:avLst/>
          </a:prstGeom>
          <a:noFill/>
        </p:spPr>
        <p:txBody>
          <a:bodyPr wrap="square" rtlCol="0">
            <a:spAutoFit/>
          </a:bodyPr>
          <a:lstStyle/>
          <a:p>
            <a:pPr marL="449263" indent="-449263">
              <a:lnSpc>
                <a:spcPct val="90000"/>
              </a:lnSpc>
              <a:spcBef>
                <a:spcPct val="50000"/>
              </a:spcBef>
            </a:pPr>
            <a:r>
              <a:rPr lang="fr-CA" sz="2400" dirty="0" smtClean="0">
                <a:latin typeface="Arial" pitchFamily="34" charset="0"/>
                <a:cs typeface="Arial" pitchFamily="34" charset="0"/>
              </a:rPr>
              <a:t> Décomposition de matériaux des plantes et sol:</a:t>
            </a:r>
          </a:p>
          <a:p>
            <a:pPr marL="231775" indent="-231775">
              <a:lnSpc>
                <a:spcPct val="90000"/>
              </a:lnSpc>
              <a:spcBef>
                <a:spcPct val="50000"/>
              </a:spcBef>
              <a:buBlip>
                <a:blip r:embed="rId4"/>
              </a:buBlip>
            </a:pPr>
            <a:r>
              <a:rPr lang="fr-CA" sz="2400" dirty="0" smtClean="0">
                <a:latin typeface="Arial" pitchFamily="34" charset="0"/>
                <a:cs typeface="Arial" pitchFamily="34" charset="0"/>
              </a:rPr>
              <a:t>Cause l’eau d’être colorée</a:t>
            </a:r>
          </a:p>
          <a:p>
            <a:pPr marL="231775" indent="-231775">
              <a:lnSpc>
                <a:spcPct val="90000"/>
              </a:lnSpc>
              <a:spcBef>
                <a:spcPct val="50000"/>
              </a:spcBef>
              <a:buBlip>
                <a:blip r:embed="rId4"/>
              </a:buBlip>
            </a:pPr>
            <a:r>
              <a:rPr lang="fr-CA" sz="2400" dirty="0" smtClean="0">
                <a:latin typeface="Arial" pitchFamily="34" charset="0"/>
                <a:cs typeface="Arial" pitchFamily="34" charset="0"/>
              </a:rPr>
              <a:t>Consume chlore</a:t>
            </a:r>
          </a:p>
          <a:p>
            <a:pPr marL="231775" indent="-231775">
              <a:lnSpc>
                <a:spcPct val="90000"/>
              </a:lnSpc>
              <a:spcBef>
                <a:spcPct val="50000"/>
              </a:spcBef>
              <a:buBlip>
                <a:blip r:embed="rId4"/>
              </a:buBlip>
            </a:pPr>
            <a:r>
              <a:rPr lang="fr-CA" sz="2400" dirty="0" smtClean="0">
                <a:latin typeface="Arial" pitchFamily="34" charset="0"/>
                <a:cs typeface="Arial" pitchFamily="34" charset="0"/>
              </a:rPr>
              <a:t>Inhibe désinfection</a:t>
            </a:r>
          </a:p>
          <a:p>
            <a:pPr marL="231775" indent="-231775">
              <a:lnSpc>
                <a:spcPct val="90000"/>
              </a:lnSpc>
              <a:spcBef>
                <a:spcPct val="50000"/>
              </a:spcBef>
              <a:buBlip>
                <a:blip r:embed="rId4"/>
              </a:buBlip>
            </a:pPr>
            <a:r>
              <a:rPr lang="fr-CA" sz="2400" dirty="0" smtClean="0">
                <a:latin typeface="Arial" pitchFamily="34" charset="0"/>
                <a:cs typeface="Arial" pitchFamily="34" charset="0"/>
              </a:rPr>
              <a:t>Forme des sous-produits de désinfection</a:t>
            </a:r>
            <a:br>
              <a:rPr lang="fr-CA" sz="2400" dirty="0" smtClean="0">
                <a:latin typeface="Arial" pitchFamily="34" charset="0"/>
                <a:cs typeface="Arial" pitchFamily="34" charset="0"/>
              </a:rPr>
            </a:br>
            <a:r>
              <a:rPr lang="fr-CA" sz="2400" dirty="0" smtClean="0">
                <a:latin typeface="Arial" pitchFamily="34" charset="0"/>
                <a:cs typeface="Arial" pitchFamily="34" charset="0"/>
              </a:rPr>
              <a:t/>
            </a:r>
            <a:br>
              <a:rPr lang="fr-CA" sz="2400" dirty="0" smtClean="0">
                <a:latin typeface="Arial" pitchFamily="34" charset="0"/>
                <a:cs typeface="Arial" pitchFamily="34" charset="0"/>
              </a:rPr>
            </a:br>
            <a:r>
              <a:rPr lang="fr-CA" sz="2400" i="1" dirty="0" smtClean="0">
                <a:latin typeface="Arial" pitchFamily="34" charset="0"/>
                <a:cs typeface="Arial" pitchFamily="34" charset="0"/>
              </a:rPr>
              <a:t>“Désinfection est seulement efficace quand il est appuyé à eau de bonne qualité.” </a:t>
            </a:r>
            <a:r>
              <a:rPr lang="fr-CA" sz="2400" dirty="0" smtClean="0">
                <a:latin typeface="Arial" pitchFamily="34" charset="0"/>
                <a:cs typeface="Arial" pitchFamily="34" charset="0"/>
              </a:rPr>
              <a:t>– </a:t>
            </a:r>
            <a:r>
              <a:rPr lang="fr-CA" sz="2400" dirty="0" err="1" smtClean="0">
                <a:latin typeface="Arial" pitchFamily="34" charset="0"/>
                <a:cs typeface="Arial" pitchFamily="34" charset="0"/>
              </a:rPr>
              <a:t>Degremont</a:t>
            </a:r>
            <a:r>
              <a:rPr lang="fr-CA" sz="2400" dirty="0" smtClean="0">
                <a:latin typeface="Arial" pitchFamily="34" charset="0"/>
                <a:cs typeface="Arial" pitchFamily="34" charset="0"/>
              </a:rPr>
              <a:t>, 1991</a:t>
            </a:r>
          </a:p>
          <a:p>
            <a:pPr marL="231775" indent="-231775">
              <a:lnSpc>
                <a:spcPct val="90000"/>
              </a:lnSpc>
              <a:spcBef>
                <a:spcPct val="50000"/>
              </a:spcBef>
            </a:pPr>
            <a:endParaRPr lang="fr-CA" sz="2400" dirty="0" smtClean="0">
              <a:latin typeface="Arial" pitchFamily="34" charset="0"/>
              <a:cs typeface="Arial" pitchFamily="34" charset="0"/>
            </a:endParaRPr>
          </a:p>
        </p:txBody>
      </p:sp>
      <p:pic>
        <p:nvPicPr>
          <p:cNvPr id="8"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pic>
        <p:nvPicPr>
          <p:cNvPr id="26626" name="Picture 2"/>
          <p:cNvPicPr>
            <a:picLocks noChangeAspect="1" noChangeArrowheads="1"/>
          </p:cNvPicPr>
          <p:nvPr/>
        </p:nvPicPr>
        <p:blipFill>
          <a:blip r:embed="rId5" cstate="email"/>
          <a:srcRect/>
          <a:stretch>
            <a:fillRect/>
          </a:stretch>
        </p:blipFill>
        <p:spPr bwMode="auto">
          <a:xfrm>
            <a:off x="609600" y="2362200"/>
            <a:ext cx="7924800" cy="4146600"/>
          </a:xfrm>
          <a:prstGeom prst="rect">
            <a:avLst/>
          </a:prstGeom>
          <a:noFill/>
          <a:ln w="9525">
            <a:noFill/>
            <a:miter lim="800000"/>
            <a:headEnd/>
            <a:tailEnd/>
          </a:ln>
          <a:effectLst/>
        </p:spPr>
      </p:pic>
      <p:sp>
        <p:nvSpPr>
          <p:cNvPr id="6" name="Rectangle 5"/>
          <p:cNvSpPr/>
          <p:nvPr/>
        </p:nvSpPr>
        <p:spPr>
          <a:xfrm>
            <a:off x="228600" y="838200"/>
            <a:ext cx="8686800" cy="1569660"/>
          </a:xfrm>
          <a:prstGeom prst="rect">
            <a:avLst/>
          </a:prstGeom>
        </p:spPr>
        <p:txBody>
          <a:bodyPr wrap="square">
            <a:spAutoFit/>
          </a:bodyPr>
          <a:lstStyle/>
          <a:p>
            <a:pPr algn="ctr"/>
            <a:r>
              <a:rPr lang="fr-CA" sz="3200" dirty="0" smtClean="0">
                <a:latin typeface="Arial" pitchFamily="34" charset="0"/>
                <a:cs typeface="Arial" pitchFamily="34" charset="0"/>
              </a:rPr>
              <a:t>La </a:t>
            </a:r>
            <a:r>
              <a:rPr lang="fr-CA" sz="3200" dirty="0" smtClean="0">
                <a:latin typeface="Arial" pitchFamily="34" charset="0"/>
                <a:cs typeface="Arial" pitchFamily="34" charset="0"/>
              </a:rPr>
              <a:t>lutte </a:t>
            </a:r>
            <a:r>
              <a:rPr lang="fr-CA" sz="3200" dirty="0">
                <a:latin typeface="Arial" pitchFamily="34" charset="0"/>
                <a:cs typeface="Arial" pitchFamily="34" charset="0"/>
              </a:rPr>
              <a:t>c</a:t>
            </a:r>
            <a:r>
              <a:rPr lang="fr-CA" sz="3200" dirty="0" smtClean="0">
                <a:latin typeface="Arial" pitchFamily="34" charset="0"/>
                <a:cs typeface="Arial" pitchFamily="34" charset="0"/>
              </a:rPr>
              <a:t>ontre l’eau </a:t>
            </a:r>
            <a:r>
              <a:rPr lang="fr-CA" sz="3200" dirty="0" smtClean="0">
                <a:latin typeface="Arial" pitchFamily="34" charset="0"/>
                <a:cs typeface="Arial" pitchFamily="34" charset="0"/>
              </a:rPr>
              <a:t>de </a:t>
            </a:r>
            <a:r>
              <a:rPr lang="fr-CA" sz="3200" dirty="0" err="1" smtClean="0">
                <a:latin typeface="Arial" pitchFamily="34" charset="0"/>
                <a:cs typeface="Arial" pitchFamily="34" charset="0"/>
              </a:rPr>
              <a:t>Saddle</a:t>
            </a:r>
            <a:r>
              <a:rPr lang="fr-CA" sz="3200" dirty="0" smtClean="0">
                <a:latin typeface="Arial" pitchFamily="34" charset="0"/>
                <a:cs typeface="Arial" pitchFamily="34" charset="0"/>
              </a:rPr>
              <a:t> Lake – </a:t>
            </a:r>
            <a:r>
              <a:rPr lang="fr-CA" sz="3200" dirty="0" smtClean="0">
                <a:latin typeface="Arial" pitchFamily="34" charset="0"/>
                <a:cs typeface="Arial" pitchFamily="34" charset="0"/>
              </a:rPr>
              <a:t>charbon </a:t>
            </a:r>
            <a:r>
              <a:rPr lang="fr-CA" sz="3200" dirty="0">
                <a:latin typeface="Arial" pitchFamily="34" charset="0"/>
                <a:cs typeface="Arial" pitchFamily="34" charset="0"/>
              </a:rPr>
              <a:t>a</a:t>
            </a:r>
            <a:r>
              <a:rPr lang="fr-CA" sz="3200" dirty="0" smtClean="0">
                <a:latin typeface="Arial" pitchFamily="34" charset="0"/>
                <a:cs typeface="Arial" pitchFamily="34" charset="0"/>
              </a:rPr>
              <a:t>ctif </a:t>
            </a:r>
            <a:r>
              <a:rPr lang="fr-CA" sz="3200" dirty="0" smtClean="0">
                <a:latin typeface="Arial" pitchFamily="34" charset="0"/>
                <a:cs typeface="Arial" pitchFamily="34" charset="0"/>
              </a:rPr>
              <a:t>en </a:t>
            </a:r>
            <a:r>
              <a:rPr lang="fr-CA" sz="3200" dirty="0" smtClean="0">
                <a:latin typeface="Arial" pitchFamily="34" charset="0"/>
                <a:cs typeface="Arial" pitchFamily="34" charset="0"/>
              </a:rPr>
              <a:t>poudre </a:t>
            </a:r>
            <a:r>
              <a:rPr lang="fr-CA" sz="3200" dirty="0" smtClean="0">
                <a:latin typeface="Arial" pitchFamily="34" charset="0"/>
                <a:cs typeface="Arial" pitchFamily="34" charset="0"/>
              </a:rPr>
              <a:t>– </a:t>
            </a:r>
            <a:r>
              <a:rPr lang="fr-CA" sz="3200" dirty="0" smtClean="0">
                <a:latin typeface="Arial" pitchFamily="34" charset="0"/>
                <a:cs typeface="Arial" pitchFamily="34" charset="0"/>
              </a:rPr>
              <a:t>nécessite </a:t>
            </a:r>
            <a:r>
              <a:rPr lang="fr-CA" sz="3200" dirty="0" smtClean="0">
                <a:latin typeface="Arial" pitchFamily="34" charset="0"/>
                <a:cs typeface="Arial" pitchFamily="34" charset="0"/>
              </a:rPr>
              <a:t>un </a:t>
            </a:r>
            <a:r>
              <a:rPr lang="fr-CA" sz="3200" dirty="0" smtClean="0">
                <a:latin typeface="Arial" pitchFamily="34" charset="0"/>
                <a:cs typeface="Arial" pitchFamily="34" charset="0"/>
              </a:rPr>
              <a:t>chambre </a:t>
            </a:r>
            <a:r>
              <a:rPr lang="fr-CA" sz="3200" dirty="0">
                <a:latin typeface="Arial" pitchFamily="34" charset="0"/>
                <a:cs typeface="Arial" pitchFamily="34" charset="0"/>
              </a:rPr>
              <a:t>é</a:t>
            </a:r>
            <a:r>
              <a:rPr lang="fr-CA" sz="3200" dirty="0" smtClean="0">
                <a:latin typeface="Arial" pitchFamily="34" charset="0"/>
                <a:cs typeface="Arial" pitchFamily="34" charset="0"/>
              </a:rPr>
              <a:t>preuve </a:t>
            </a:r>
            <a:r>
              <a:rPr lang="fr-CA" sz="3200" dirty="0" smtClean="0">
                <a:latin typeface="Arial" pitchFamily="34" charset="0"/>
                <a:cs typeface="Arial" pitchFamily="34" charset="0"/>
              </a:rPr>
              <a:t>des </a:t>
            </a:r>
            <a:r>
              <a:rPr lang="fr-CA" sz="3200" dirty="0" smtClean="0">
                <a:latin typeface="Arial" pitchFamily="34" charset="0"/>
                <a:cs typeface="Arial" pitchFamily="34" charset="0"/>
              </a:rPr>
              <a:t>explosions</a:t>
            </a:r>
            <a:r>
              <a:rPr lang="fr-CA" sz="3200" dirty="0" smtClean="0">
                <a:latin typeface="Arial" pitchFamily="34" charset="0"/>
                <a:cs typeface="Arial" pitchFamily="34" charset="0"/>
              </a:rPr>
              <a:t>!!!!</a:t>
            </a:r>
            <a:endParaRPr lang="fr-CA" sz="3200" dirty="0">
              <a:latin typeface="Arial" pitchFamily="34" charset="0"/>
              <a:cs typeface="Arial" pitchFamily="34" charset="0"/>
            </a:endParaRPr>
          </a:p>
        </p:txBody>
      </p:sp>
      <p:sp>
        <p:nvSpPr>
          <p:cNvPr id="7" name="Line 11"/>
          <p:cNvSpPr>
            <a:spLocks noChangeShapeType="1"/>
          </p:cNvSpPr>
          <p:nvPr/>
        </p:nvSpPr>
        <p:spPr bwMode="auto">
          <a:xfrm>
            <a:off x="609600" y="2286000"/>
            <a:ext cx="7924800" cy="0"/>
          </a:xfrm>
          <a:prstGeom prst="line">
            <a:avLst/>
          </a:prstGeom>
          <a:noFill/>
          <a:ln w="19050">
            <a:solidFill>
              <a:schemeClr val="tx1"/>
            </a:solidFill>
            <a:round/>
            <a:headEnd/>
            <a:tailEnd/>
          </a:ln>
        </p:spPr>
        <p:txBody>
          <a:bodyPr wrap="none" anchor="ctr"/>
          <a:lstStyle/>
          <a:p>
            <a:endParaRPr lang="en-US"/>
          </a:p>
        </p:txBody>
      </p:sp>
      <p:pic>
        <p:nvPicPr>
          <p:cNvPr id="8"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ransition>
    <p:wheel spokes="0"/>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9050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sp>
        <p:nvSpPr>
          <p:cNvPr id="5" name="Rectangle 4"/>
          <p:cNvSpPr/>
          <p:nvPr/>
        </p:nvSpPr>
        <p:spPr>
          <a:xfrm>
            <a:off x="685800" y="914400"/>
            <a:ext cx="7848600" cy="1077218"/>
          </a:xfrm>
          <a:prstGeom prst="rect">
            <a:avLst/>
          </a:prstGeom>
        </p:spPr>
        <p:txBody>
          <a:bodyPr wrap="square">
            <a:spAutoFit/>
          </a:bodyPr>
          <a:lstStyle/>
          <a:p>
            <a:pPr algn="ctr"/>
            <a:r>
              <a:rPr lang="fr-CA" sz="3200" dirty="0" smtClean="0">
                <a:latin typeface="Arial" pitchFamily="34" charset="0"/>
                <a:cs typeface="Arial" pitchFamily="34" charset="0"/>
              </a:rPr>
              <a:t>Le </a:t>
            </a:r>
            <a:r>
              <a:rPr lang="fr-CA" sz="3200" dirty="0" smtClean="0">
                <a:latin typeface="Arial" pitchFamily="34" charset="0"/>
                <a:cs typeface="Arial" pitchFamily="34" charset="0"/>
              </a:rPr>
              <a:t>cas d’eau </a:t>
            </a:r>
            <a:r>
              <a:rPr lang="fr-CA" sz="3200" dirty="0" smtClean="0">
                <a:latin typeface="Arial" pitchFamily="34" charset="0"/>
                <a:cs typeface="Arial" pitchFamily="34" charset="0"/>
              </a:rPr>
              <a:t>de </a:t>
            </a:r>
            <a:r>
              <a:rPr lang="fr-CA" sz="3200" dirty="0" smtClean="0">
                <a:latin typeface="Arial" pitchFamily="34" charset="0"/>
                <a:cs typeface="Arial" pitchFamily="34" charset="0"/>
              </a:rPr>
              <a:t>source </a:t>
            </a:r>
            <a:r>
              <a:rPr lang="fr-CA" sz="3200" dirty="0" smtClean="0">
                <a:latin typeface="Arial" pitchFamily="34" charset="0"/>
                <a:cs typeface="Arial" pitchFamily="34" charset="0"/>
              </a:rPr>
              <a:t>de Première Nation Yellow </a:t>
            </a:r>
            <a:r>
              <a:rPr lang="fr-CA" sz="3200" dirty="0" err="1" smtClean="0">
                <a:latin typeface="Arial" pitchFamily="34" charset="0"/>
                <a:cs typeface="Arial" pitchFamily="34" charset="0"/>
              </a:rPr>
              <a:t>Quill</a:t>
            </a:r>
            <a:endParaRPr lang="fr-CA" sz="3200" dirty="0">
              <a:latin typeface="Arial" pitchFamily="34" charset="0"/>
              <a:cs typeface="Arial" pitchFamily="34" charset="0"/>
            </a:endParaRPr>
          </a:p>
        </p:txBody>
      </p:sp>
      <p:sp>
        <p:nvSpPr>
          <p:cNvPr id="7" name="TextBox 6"/>
          <p:cNvSpPr txBox="1"/>
          <p:nvPr/>
        </p:nvSpPr>
        <p:spPr>
          <a:xfrm>
            <a:off x="609600" y="1905000"/>
            <a:ext cx="8229600" cy="830997"/>
          </a:xfrm>
          <a:prstGeom prst="rect">
            <a:avLst/>
          </a:prstGeom>
          <a:noFill/>
        </p:spPr>
        <p:txBody>
          <a:bodyPr wrap="square" rtlCol="0">
            <a:spAutoFit/>
          </a:bodyPr>
          <a:lstStyle/>
          <a:p>
            <a:r>
              <a:rPr lang="fr-CA" dirty="0" smtClean="0"/>
              <a:t> </a:t>
            </a:r>
            <a:r>
              <a:rPr lang="fr-CA" sz="2400" dirty="0" smtClean="0">
                <a:latin typeface="Arial" pitchFamily="34" charset="0"/>
                <a:cs typeface="Arial" pitchFamily="34" charset="0"/>
              </a:rPr>
              <a:t>Un ruisseau contaminé par eaux usées qui seulement coule pendant 5 à 14 jours chaque printemps.</a:t>
            </a:r>
            <a:endParaRPr lang="fr-CA" sz="2400" dirty="0">
              <a:latin typeface="Arial" pitchFamily="34" charset="0"/>
              <a:cs typeface="Arial" pitchFamily="34" charset="0"/>
            </a:endParaRPr>
          </a:p>
        </p:txBody>
      </p:sp>
      <p:pic>
        <p:nvPicPr>
          <p:cNvPr id="8" name="Picture 4" descr="9C Rural Water Source"/>
          <p:cNvPicPr>
            <a:picLocks noGrp="1" noChangeAspect="1" noChangeArrowheads="1"/>
          </p:cNvPicPr>
          <p:nvPr>
            <p:ph sz="half" idx="2"/>
          </p:nvPr>
        </p:nvPicPr>
        <p:blipFill>
          <a:blip r:embed="rId5" cstate="email">
            <a:lum bright="18000" contrast="26000"/>
          </a:blip>
          <a:srcRect/>
          <a:stretch>
            <a:fillRect/>
          </a:stretch>
        </p:blipFill>
        <p:spPr>
          <a:xfrm>
            <a:off x="304800" y="2743200"/>
            <a:ext cx="8610600" cy="3785076"/>
          </a:xfrm>
          <a:noFill/>
        </p:spPr>
      </p:pic>
      <p:pic>
        <p:nvPicPr>
          <p:cNvPr id="9"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ransition>
    <p:wheel spokes="0"/>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5240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sp>
        <p:nvSpPr>
          <p:cNvPr id="5" name="Rectangle 4"/>
          <p:cNvSpPr/>
          <p:nvPr/>
        </p:nvSpPr>
        <p:spPr>
          <a:xfrm>
            <a:off x="609600" y="990600"/>
            <a:ext cx="7848600" cy="584775"/>
          </a:xfrm>
          <a:prstGeom prst="rect">
            <a:avLst/>
          </a:prstGeom>
        </p:spPr>
        <p:txBody>
          <a:bodyPr wrap="square">
            <a:spAutoFit/>
          </a:bodyPr>
          <a:lstStyle/>
          <a:p>
            <a:pPr algn="ctr"/>
            <a:r>
              <a:rPr lang="en-US" sz="3200" dirty="0" smtClean="0">
                <a:latin typeface="Arial" pitchFamily="34" charset="0"/>
                <a:cs typeface="Arial" pitchFamily="34" charset="0"/>
              </a:rPr>
              <a:t>Eau </a:t>
            </a:r>
            <a:r>
              <a:rPr lang="en-US" sz="3200" dirty="0" smtClean="0">
                <a:latin typeface="Arial" pitchFamily="34" charset="0"/>
                <a:cs typeface="Arial" pitchFamily="34" charset="0"/>
              </a:rPr>
              <a:t>brute </a:t>
            </a:r>
            <a:r>
              <a:rPr lang="en-US" sz="3200" dirty="0" smtClean="0">
                <a:latin typeface="Arial" pitchFamily="34" charset="0"/>
                <a:cs typeface="Arial" pitchFamily="34" charset="0"/>
              </a:rPr>
              <a:t>de Yellow Quill</a:t>
            </a:r>
            <a:endParaRPr lang="en-US" sz="3200" dirty="0">
              <a:latin typeface="Arial" pitchFamily="34" charset="0"/>
              <a:cs typeface="Arial" pitchFamily="34" charset="0"/>
            </a:endParaRPr>
          </a:p>
        </p:txBody>
      </p:sp>
      <p:sp>
        <p:nvSpPr>
          <p:cNvPr id="7" name="TextBox 6"/>
          <p:cNvSpPr txBox="1"/>
          <p:nvPr/>
        </p:nvSpPr>
        <p:spPr>
          <a:xfrm>
            <a:off x="609600" y="1752600"/>
            <a:ext cx="8229600" cy="2677656"/>
          </a:xfrm>
          <a:prstGeom prst="rect">
            <a:avLst/>
          </a:prstGeom>
          <a:noFill/>
        </p:spPr>
        <p:txBody>
          <a:bodyPr wrap="square" rtlCol="0">
            <a:spAutoFit/>
          </a:bodyPr>
          <a:lstStyle/>
          <a:p>
            <a:pPr marL="341313" indent="-341313">
              <a:buBlip>
                <a:blip r:embed="rId5"/>
              </a:buBlip>
            </a:pPr>
            <a:r>
              <a:rPr lang="fr-CA" sz="2400" dirty="0" smtClean="0">
                <a:latin typeface="Arial" pitchFamily="34" charset="0"/>
                <a:cs typeface="Arial" pitchFamily="34" charset="0"/>
              </a:rPr>
              <a:t>Compromis par eaux usées d’un village proche qui n’est pas autochtone</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a:p>
            <a:pPr marL="341313" indent="-341313">
              <a:buBlip>
                <a:blip r:embed="rId5"/>
              </a:buBlip>
            </a:pPr>
            <a:r>
              <a:rPr lang="fr-CA" sz="2400" dirty="0" smtClean="0">
                <a:latin typeface="Arial" pitchFamily="34" charset="0"/>
                <a:cs typeface="Arial" pitchFamily="34" charset="0"/>
              </a:rPr>
              <a:t>Niveaux extrêmes de particules, &gt;100,000/</a:t>
            </a:r>
            <a:r>
              <a:rPr lang="fr-CA" sz="2400" dirty="0" err="1" smtClean="0">
                <a:latin typeface="Arial" pitchFamily="34" charset="0"/>
                <a:cs typeface="Arial" pitchFamily="34" charset="0"/>
              </a:rPr>
              <a:t>mL</a:t>
            </a:r>
            <a:r>
              <a:rPr lang="fr-CA" sz="2400" dirty="0" smtClean="0">
                <a:latin typeface="Arial" pitchFamily="34" charset="0"/>
                <a:cs typeface="Arial" pitchFamily="34" charset="0"/>
              </a:rPr>
              <a:t> en eau traitée, niveaux devraient être moins que 100/</a:t>
            </a:r>
            <a:r>
              <a:rPr lang="fr-CA" sz="2400" dirty="0" err="1" smtClean="0">
                <a:latin typeface="Arial" pitchFamily="34" charset="0"/>
                <a:cs typeface="Arial" pitchFamily="34" charset="0"/>
              </a:rPr>
              <a:t>mL</a:t>
            </a:r>
            <a:r>
              <a:rPr lang="fr-CA" sz="2400" dirty="0" smtClean="0">
                <a:latin typeface="Arial" pitchFamily="34" charset="0"/>
                <a:cs typeface="Arial" pitchFamily="34" charset="0"/>
              </a:rPr>
              <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a:p>
            <a:pPr marL="341313" indent="-341313">
              <a:buBlip>
                <a:blip r:embed="rId5"/>
              </a:buBlip>
            </a:pPr>
            <a:r>
              <a:rPr lang="fr-CA" sz="2400" dirty="0" smtClean="0">
                <a:latin typeface="Arial" pitchFamily="34" charset="0"/>
                <a:cs typeface="Arial" pitchFamily="34" charset="0"/>
              </a:rPr>
              <a:t> Le chimie est aussi très difficile</a:t>
            </a:r>
            <a:endParaRPr lang="fr-CA" sz="2400" dirty="0">
              <a:latin typeface="Arial" pitchFamily="34" charset="0"/>
              <a:cs typeface="Arial" pitchFamily="34" charset="0"/>
            </a:endParaRPr>
          </a:p>
        </p:txBody>
      </p:sp>
      <p:pic>
        <p:nvPicPr>
          <p:cNvPr id="8"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ransition>
    <p:wheel spokes="0"/>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Line 11"/>
          <p:cNvSpPr>
            <a:spLocks noChangeShapeType="1"/>
          </p:cNvSpPr>
          <p:nvPr/>
        </p:nvSpPr>
        <p:spPr bwMode="auto">
          <a:xfrm>
            <a:off x="609600" y="1981200"/>
            <a:ext cx="7924800" cy="0"/>
          </a:xfrm>
          <a:prstGeom prst="line">
            <a:avLst/>
          </a:prstGeom>
          <a:noFill/>
          <a:ln w="19050">
            <a:solidFill>
              <a:schemeClr val="tx1"/>
            </a:solidFill>
            <a:round/>
            <a:headEnd/>
            <a:tailEnd/>
          </a:ln>
        </p:spPr>
        <p:txBody>
          <a:bodyPr wrap="none" anchor="ctr"/>
          <a:lstStyle/>
          <a:p>
            <a:endParaRPr lang="en-US"/>
          </a:p>
        </p:txBody>
      </p:sp>
      <p:pic>
        <p:nvPicPr>
          <p:cNvPr id="4101" name="Picture 13"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4102" name="Picture 14"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sp>
        <p:nvSpPr>
          <p:cNvPr id="5" name="Rectangle 4"/>
          <p:cNvSpPr/>
          <p:nvPr/>
        </p:nvSpPr>
        <p:spPr>
          <a:xfrm>
            <a:off x="609600" y="990600"/>
            <a:ext cx="7924800" cy="1077218"/>
          </a:xfrm>
          <a:prstGeom prst="rect">
            <a:avLst/>
          </a:prstGeom>
        </p:spPr>
        <p:txBody>
          <a:bodyPr wrap="square">
            <a:spAutoFit/>
          </a:bodyPr>
          <a:lstStyle/>
          <a:p>
            <a:pPr algn="ctr"/>
            <a:r>
              <a:rPr lang="fr-CA" sz="3200" dirty="0" smtClean="0">
                <a:latin typeface="Arial" pitchFamily="34" charset="0"/>
                <a:cs typeface="Arial" pitchFamily="34" charset="0"/>
              </a:rPr>
              <a:t>Eau </a:t>
            </a:r>
            <a:r>
              <a:rPr lang="fr-CA" sz="3200" dirty="0" smtClean="0">
                <a:latin typeface="Arial" pitchFamily="34" charset="0"/>
                <a:cs typeface="Arial" pitchFamily="34" charset="0"/>
              </a:rPr>
              <a:t>brute </a:t>
            </a:r>
            <a:r>
              <a:rPr lang="fr-CA" sz="3200" dirty="0">
                <a:latin typeface="Arial" pitchFamily="34" charset="0"/>
                <a:cs typeface="Arial" pitchFamily="34" charset="0"/>
              </a:rPr>
              <a:t>a</a:t>
            </a:r>
            <a:r>
              <a:rPr lang="fr-CA" sz="3200" dirty="0" smtClean="0">
                <a:latin typeface="Arial" pitchFamily="34" charset="0"/>
                <a:cs typeface="Arial" pitchFamily="34" charset="0"/>
              </a:rPr>
              <a:t>utochtone </a:t>
            </a:r>
            <a:r>
              <a:rPr lang="fr-CA" sz="3200" dirty="0" smtClean="0">
                <a:latin typeface="Arial" pitchFamily="34" charset="0"/>
                <a:cs typeface="Arial" pitchFamily="34" charset="0"/>
              </a:rPr>
              <a:t>(gauche) et </a:t>
            </a:r>
            <a:r>
              <a:rPr lang="fr-CA" sz="3200" dirty="0" smtClean="0">
                <a:latin typeface="Arial" pitchFamily="34" charset="0"/>
                <a:cs typeface="Arial" pitchFamily="34" charset="0"/>
              </a:rPr>
              <a:t>eau </a:t>
            </a:r>
            <a:r>
              <a:rPr lang="fr-CA" sz="3200" dirty="0">
                <a:latin typeface="Arial" pitchFamily="34" charset="0"/>
                <a:cs typeface="Arial" pitchFamily="34" charset="0"/>
              </a:rPr>
              <a:t>b</a:t>
            </a:r>
            <a:r>
              <a:rPr lang="fr-CA" sz="3200" dirty="0" smtClean="0">
                <a:latin typeface="Arial" pitchFamily="34" charset="0"/>
                <a:cs typeface="Arial" pitchFamily="34" charset="0"/>
              </a:rPr>
              <a:t>rute </a:t>
            </a:r>
            <a:r>
              <a:rPr lang="fr-CA" sz="3200" dirty="0">
                <a:latin typeface="Arial" pitchFamily="34" charset="0"/>
                <a:cs typeface="Arial" pitchFamily="34" charset="0"/>
              </a:rPr>
              <a:t>u</a:t>
            </a:r>
            <a:r>
              <a:rPr lang="fr-CA" sz="3200" dirty="0" smtClean="0">
                <a:latin typeface="Arial" pitchFamily="34" charset="0"/>
                <a:cs typeface="Arial" pitchFamily="34" charset="0"/>
              </a:rPr>
              <a:t>rbaine </a:t>
            </a:r>
            <a:r>
              <a:rPr lang="fr-CA" sz="3200" dirty="0" smtClean="0">
                <a:latin typeface="Arial" pitchFamily="34" charset="0"/>
                <a:cs typeface="Arial" pitchFamily="34" charset="0"/>
              </a:rPr>
              <a:t>(droit)</a:t>
            </a:r>
            <a:endParaRPr lang="fr-CA" sz="3200" dirty="0">
              <a:latin typeface="Arial" pitchFamily="34" charset="0"/>
              <a:cs typeface="Arial" pitchFamily="34" charset="0"/>
            </a:endParaRPr>
          </a:p>
        </p:txBody>
      </p:sp>
      <p:pic>
        <p:nvPicPr>
          <p:cNvPr id="13314" name="Picture 2"/>
          <p:cNvPicPr>
            <a:picLocks noChangeAspect="1" noChangeArrowheads="1"/>
          </p:cNvPicPr>
          <p:nvPr/>
        </p:nvPicPr>
        <p:blipFill>
          <a:blip r:embed="rId5" cstate="email"/>
          <a:srcRect/>
          <a:stretch>
            <a:fillRect/>
          </a:stretch>
        </p:blipFill>
        <p:spPr bwMode="auto">
          <a:xfrm>
            <a:off x="2895600" y="2209800"/>
            <a:ext cx="3505200" cy="4267200"/>
          </a:xfrm>
          <a:prstGeom prst="rect">
            <a:avLst/>
          </a:prstGeom>
          <a:noFill/>
          <a:ln w="9525">
            <a:noFill/>
            <a:miter lim="800000"/>
            <a:headEnd/>
            <a:tailEnd/>
          </a:ln>
          <a:effectLst/>
        </p:spPr>
      </p:pic>
      <p:sp>
        <p:nvSpPr>
          <p:cNvPr id="7" name="TextBox 6"/>
          <p:cNvSpPr txBox="1"/>
          <p:nvPr/>
        </p:nvSpPr>
        <p:spPr>
          <a:xfrm>
            <a:off x="609600" y="2286000"/>
            <a:ext cx="2133600" cy="3785652"/>
          </a:xfrm>
          <a:prstGeom prst="rect">
            <a:avLst/>
          </a:prstGeom>
          <a:noFill/>
        </p:spPr>
        <p:txBody>
          <a:bodyPr wrap="square" rtlCol="0">
            <a:spAutoFit/>
          </a:bodyPr>
          <a:lstStyle/>
          <a:p>
            <a:r>
              <a:rPr lang="fr-CA" sz="2400" dirty="0" smtClean="0">
                <a:latin typeface="Arial" pitchFamily="34" charset="0"/>
                <a:cs typeface="Arial" pitchFamily="34" charset="0"/>
              </a:rPr>
              <a:t>Cette eau brute autochtone sur la gauche (de </a:t>
            </a:r>
            <a:r>
              <a:rPr lang="fr-CA" sz="2400" dirty="0" err="1" smtClean="0">
                <a:latin typeface="Arial" pitchFamily="34" charset="0"/>
                <a:cs typeface="Arial" pitchFamily="34" charset="0"/>
              </a:rPr>
              <a:t>Yellow</a:t>
            </a:r>
            <a:r>
              <a:rPr lang="fr-CA" sz="2400" dirty="0" smtClean="0">
                <a:latin typeface="Arial" pitchFamily="34" charset="0"/>
                <a:cs typeface="Arial" pitchFamily="34" charset="0"/>
              </a:rPr>
              <a:t> </a:t>
            </a:r>
            <a:r>
              <a:rPr lang="fr-CA" sz="2400" dirty="0" err="1" smtClean="0">
                <a:latin typeface="Arial" pitchFamily="34" charset="0"/>
                <a:cs typeface="Arial" pitchFamily="34" charset="0"/>
              </a:rPr>
              <a:t>Quill</a:t>
            </a:r>
            <a:r>
              <a:rPr lang="fr-CA" sz="2400" dirty="0" smtClean="0">
                <a:latin typeface="Arial" pitchFamily="34" charset="0"/>
                <a:cs typeface="Arial" pitchFamily="34" charset="0"/>
              </a:rPr>
              <a:t>) recevra 5 minutes de traitement avant qu’il soit bu. </a:t>
            </a:r>
            <a:endParaRPr lang="fr-CA" sz="2400" dirty="0">
              <a:latin typeface="Arial" pitchFamily="34" charset="0"/>
              <a:cs typeface="Arial" pitchFamily="34" charset="0"/>
            </a:endParaRPr>
          </a:p>
        </p:txBody>
      </p:sp>
      <p:sp>
        <p:nvSpPr>
          <p:cNvPr id="8" name="TextBox 7"/>
          <p:cNvSpPr txBox="1"/>
          <p:nvPr/>
        </p:nvSpPr>
        <p:spPr>
          <a:xfrm>
            <a:off x="6553200" y="2286000"/>
            <a:ext cx="2133600" cy="3785652"/>
          </a:xfrm>
          <a:prstGeom prst="rect">
            <a:avLst/>
          </a:prstGeom>
          <a:noFill/>
        </p:spPr>
        <p:txBody>
          <a:bodyPr wrap="square" rtlCol="0">
            <a:spAutoFit/>
          </a:bodyPr>
          <a:lstStyle/>
          <a:p>
            <a:r>
              <a:rPr lang="fr-CA" sz="2400" dirty="0" smtClean="0">
                <a:latin typeface="Arial" pitchFamily="34" charset="0"/>
                <a:cs typeface="Arial" pitchFamily="34" charset="0"/>
              </a:rPr>
              <a:t>Cette eau brute urbaine sur la droite (de Saskatoon) recevra deux heures de traitement avant qu’il soit bu.</a:t>
            </a:r>
            <a:endParaRPr lang="fr-CA" sz="2400" dirty="0">
              <a:latin typeface="Arial" pitchFamily="34" charset="0"/>
              <a:cs typeface="Arial" pitchFamily="34" charset="0"/>
            </a:endParaRPr>
          </a:p>
        </p:txBody>
      </p:sp>
      <p:pic>
        <p:nvPicPr>
          <p:cNvPr id="9"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ransition>
    <p:wheel spokes="0"/>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685800" y="1143001"/>
            <a:ext cx="7391400" cy="954107"/>
          </a:xfrm>
          <a:prstGeom prst="rect">
            <a:avLst/>
          </a:prstGeom>
          <a:noFill/>
        </p:spPr>
        <p:txBody>
          <a:bodyPr wrap="square" rtlCol="0">
            <a:spAutoFit/>
          </a:bodyPr>
          <a:lstStyle/>
          <a:p>
            <a:r>
              <a:rPr lang="fr-CA" sz="3200" dirty="0" smtClean="0">
                <a:latin typeface="Arial" pitchFamily="34" charset="0"/>
                <a:cs typeface="Arial" pitchFamily="34" charset="0"/>
              </a:rPr>
              <a:t>Le </a:t>
            </a:r>
            <a:r>
              <a:rPr lang="fr-CA" sz="3200" dirty="0" smtClean="0">
                <a:latin typeface="Arial" pitchFamily="34" charset="0"/>
                <a:cs typeface="Arial" pitchFamily="34" charset="0"/>
              </a:rPr>
              <a:t>coût </a:t>
            </a:r>
            <a:r>
              <a:rPr lang="fr-CA" sz="3200" dirty="0" smtClean="0">
                <a:latin typeface="Arial" pitchFamily="34" charset="0"/>
                <a:cs typeface="Arial" pitchFamily="34" charset="0"/>
              </a:rPr>
              <a:t>de </a:t>
            </a:r>
            <a:r>
              <a:rPr lang="fr-CA" sz="3200" dirty="0" smtClean="0">
                <a:latin typeface="Arial" pitchFamily="34" charset="0"/>
                <a:cs typeface="Arial" pitchFamily="34" charset="0"/>
              </a:rPr>
              <a:t>remédier </a:t>
            </a:r>
            <a:r>
              <a:rPr lang="fr-CA" sz="3200" dirty="0">
                <a:latin typeface="Arial" pitchFamily="34" charset="0"/>
                <a:cs typeface="Arial" pitchFamily="34" charset="0"/>
              </a:rPr>
              <a:t>e</a:t>
            </a:r>
            <a:r>
              <a:rPr lang="fr-CA" sz="3200" dirty="0" smtClean="0">
                <a:latin typeface="Arial" pitchFamily="34" charset="0"/>
                <a:cs typeface="Arial" pitchFamily="34" charset="0"/>
              </a:rPr>
              <a:t>au </a:t>
            </a:r>
            <a:r>
              <a:rPr lang="fr-CA" sz="3200" dirty="0">
                <a:latin typeface="Arial" pitchFamily="34" charset="0"/>
                <a:cs typeface="Arial" pitchFamily="34" charset="0"/>
              </a:rPr>
              <a:t>s</a:t>
            </a:r>
            <a:r>
              <a:rPr lang="fr-CA" sz="3200" dirty="0" smtClean="0">
                <a:latin typeface="Arial" pitchFamily="34" charset="0"/>
                <a:cs typeface="Arial" pitchFamily="34" charset="0"/>
              </a:rPr>
              <a:t>outerraine</a:t>
            </a:r>
            <a:r>
              <a:rPr lang="fr-CA" sz="2400" dirty="0" smtClean="0">
                <a:latin typeface="Arial" pitchFamily="34" charset="0"/>
                <a:cs typeface="Arial" pitchFamily="34" charset="0"/>
              </a:rPr>
              <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p:txBody>
      </p:sp>
      <p:sp>
        <p:nvSpPr>
          <p:cNvPr id="7"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sp>
        <p:nvSpPr>
          <p:cNvPr id="9" name="TextBox 8"/>
          <p:cNvSpPr txBox="1"/>
          <p:nvPr/>
        </p:nvSpPr>
        <p:spPr>
          <a:xfrm>
            <a:off x="762000" y="1752600"/>
            <a:ext cx="7315200" cy="3046988"/>
          </a:xfrm>
          <a:prstGeom prst="rect">
            <a:avLst/>
          </a:prstGeom>
          <a:noFill/>
        </p:spPr>
        <p:txBody>
          <a:bodyPr wrap="square" rtlCol="0">
            <a:spAutoFit/>
          </a:bodyPr>
          <a:lstStyle/>
          <a:p>
            <a:pPr marL="231775" indent="-231775">
              <a:buBlip>
                <a:blip r:embed="rId4"/>
              </a:buBlip>
            </a:pPr>
            <a:r>
              <a:rPr lang="fr-CA" sz="2400" dirty="0" smtClean="0">
                <a:latin typeface="Arial" pitchFamily="34" charset="0"/>
                <a:cs typeface="Arial" pitchFamily="34" charset="0"/>
              </a:rPr>
              <a:t> Selon l’Agence de Protection de l’Environnement des États-Unis, l’assainissement d’eau souterraine peut être 40 fois plus cher que prenant les étapes pour protéger l’eau à la source. </a:t>
            </a:r>
            <a:br>
              <a:rPr lang="fr-CA" sz="2400" dirty="0" smtClean="0">
                <a:latin typeface="Arial" pitchFamily="34" charset="0"/>
                <a:cs typeface="Arial" pitchFamily="34" charset="0"/>
              </a:rPr>
            </a:br>
            <a:r>
              <a:rPr lang="fr-CA" sz="2400" dirty="0" smtClean="0">
                <a:latin typeface="Arial" pitchFamily="34" charset="0"/>
                <a:cs typeface="Arial" pitchFamily="34" charset="0"/>
              </a:rPr>
              <a:t> </a:t>
            </a:r>
          </a:p>
          <a:p>
            <a:pPr marL="231775" indent="-231775">
              <a:buBlip>
                <a:blip r:embed="rId4"/>
              </a:buBlip>
            </a:pPr>
            <a:r>
              <a:rPr lang="fr-CA" sz="2400" dirty="0" smtClean="0">
                <a:latin typeface="Arial" pitchFamily="34" charset="0"/>
                <a:cs typeface="Arial" pitchFamily="34" charset="0"/>
              </a:rPr>
              <a:t>Prévenir la contamination à la source aussi réduit les coûts de traiter l’eau plus tard dans le processus de traitement d’eau potable.</a:t>
            </a:r>
            <a:endParaRPr lang="fr-CA" sz="2400" dirty="0"/>
          </a:p>
        </p:txBody>
      </p:sp>
      <p:pic>
        <p:nvPicPr>
          <p:cNvPr id="8" name="Picture 57"/>
          <p:cNvPicPr>
            <a:picLocks noChangeAspect="1" noChangeArrowheads="1"/>
          </p:cNvPicPr>
          <p:nvPr/>
        </p:nvPicPr>
        <p:blipFill>
          <a:blip r:embed="rId5" cstate="print"/>
          <a:srcRect/>
          <a:stretch>
            <a:fillRect/>
          </a:stretch>
        </p:blipFill>
        <p:spPr bwMode="auto">
          <a:xfrm>
            <a:off x="70104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0" y="1143000"/>
            <a:ext cx="9144000" cy="2431435"/>
          </a:xfrm>
          <a:prstGeom prst="rect">
            <a:avLst/>
          </a:prstGeom>
          <a:noFill/>
        </p:spPr>
        <p:txBody>
          <a:bodyPr wrap="square" rtlCol="0">
            <a:spAutoFit/>
          </a:bodyPr>
          <a:lstStyle/>
          <a:p>
            <a:pPr algn="ctr"/>
            <a:r>
              <a:rPr lang="fr-CA" sz="3200" dirty="0" smtClean="0">
                <a:latin typeface="Arial" pitchFamily="34" charset="0"/>
                <a:cs typeface="Arial" pitchFamily="34" charset="0"/>
              </a:rPr>
              <a:t>Manques </a:t>
            </a:r>
            <a:r>
              <a:rPr lang="fr-CA" sz="3200" dirty="0" smtClean="0">
                <a:latin typeface="Arial" pitchFamily="34" charset="0"/>
                <a:cs typeface="Arial" pitchFamily="34" charset="0"/>
              </a:rPr>
              <a:t>d’eau </a:t>
            </a:r>
            <a:r>
              <a:rPr lang="fr-CA" sz="3200" dirty="0" smtClean="0">
                <a:latin typeface="Arial" pitchFamily="34" charset="0"/>
                <a:cs typeface="Arial" pitchFamily="34" charset="0"/>
              </a:rPr>
              <a:t>au </a:t>
            </a:r>
            <a:r>
              <a:rPr lang="fr-CA" sz="3200" dirty="0" smtClean="0">
                <a:latin typeface="Arial" pitchFamily="34" charset="0"/>
                <a:cs typeface="Arial" pitchFamily="34" charset="0"/>
              </a:rPr>
              <a:t>futur</a:t>
            </a:r>
            <a:r>
              <a:rPr lang="fr-CA" sz="3200" dirty="0" smtClean="0">
                <a:latin typeface="Arial" pitchFamily="34" charset="0"/>
                <a:cs typeface="Arial" pitchFamily="34" charset="0"/>
              </a:rPr>
              <a:t>?</a:t>
            </a:r>
          </a:p>
          <a:p>
            <a:r>
              <a:rPr lang="fr-CA" sz="2400" dirty="0" smtClean="0">
                <a:latin typeface="Arial" pitchFamily="34" charset="0"/>
                <a:cs typeface="Arial" pitchFamily="34" charset="0"/>
              </a:rPr>
              <a:t>Les Nations Unies cautionnent que si les tendances actuelles de gaspiller et polluer l’eau frais continue, deux de chaque trois personnes sur la terre vont souffrir les manques d’eau modérés à sévères dans peu plus que deux décennies. Il est impératif qu’on prend les mesures aujourd’hui pour protéger les sources d’eau.</a:t>
            </a:r>
            <a:endParaRPr lang="fr-CA" sz="2400" dirty="0">
              <a:latin typeface="Arial" pitchFamily="34" charset="0"/>
              <a:cs typeface="Arial" pitchFamily="34" charset="0"/>
            </a:endParaRPr>
          </a:p>
        </p:txBody>
      </p:sp>
      <p:sp>
        <p:nvSpPr>
          <p:cNvPr id="7" name="Line 11"/>
          <p:cNvSpPr>
            <a:spLocks noChangeShapeType="1"/>
          </p:cNvSpPr>
          <p:nvPr/>
        </p:nvSpPr>
        <p:spPr bwMode="auto">
          <a:xfrm>
            <a:off x="609600" y="1676400"/>
            <a:ext cx="7924800" cy="0"/>
          </a:xfrm>
          <a:prstGeom prst="line">
            <a:avLst/>
          </a:prstGeom>
          <a:noFill/>
          <a:ln w="19050">
            <a:solidFill>
              <a:schemeClr val="tx1"/>
            </a:solidFill>
            <a:round/>
            <a:headEnd/>
            <a:tailEnd/>
          </a:ln>
        </p:spPr>
        <p:txBody>
          <a:bodyPr wrap="none" anchor="ctr"/>
          <a:lstStyle/>
          <a:p>
            <a:endParaRPr lang="en-US"/>
          </a:p>
        </p:txBody>
      </p:sp>
      <p:pic>
        <p:nvPicPr>
          <p:cNvPr id="24577" name="Picture 1"/>
          <p:cNvPicPr>
            <a:picLocks noChangeAspect="1" noChangeArrowheads="1"/>
          </p:cNvPicPr>
          <p:nvPr/>
        </p:nvPicPr>
        <p:blipFill>
          <a:blip r:embed="rId4" cstate="email"/>
          <a:srcRect/>
          <a:stretch>
            <a:fillRect/>
          </a:stretch>
        </p:blipFill>
        <p:spPr bwMode="auto">
          <a:xfrm>
            <a:off x="2362200" y="3505200"/>
            <a:ext cx="3886200" cy="2914650"/>
          </a:xfrm>
          <a:prstGeom prst="rect">
            <a:avLst/>
          </a:prstGeom>
          <a:noFill/>
          <a:ln w="9525">
            <a:noFill/>
            <a:miter lim="800000"/>
            <a:headEnd/>
            <a:tailEnd/>
          </a:ln>
        </p:spPr>
      </p:pic>
      <p:sp>
        <p:nvSpPr>
          <p:cNvPr id="8" name="TextBox 7"/>
          <p:cNvSpPr txBox="1"/>
          <p:nvPr/>
        </p:nvSpPr>
        <p:spPr>
          <a:xfrm>
            <a:off x="914400" y="6400800"/>
            <a:ext cx="7162800" cy="246221"/>
          </a:xfrm>
          <a:prstGeom prst="rect">
            <a:avLst/>
          </a:prstGeom>
          <a:noFill/>
        </p:spPr>
        <p:txBody>
          <a:bodyPr wrap="square" rtlCol="0">
            <a:spAutoFit/>
          </a:bodyPr>
          <a:lstStyle/>
          <a:p>
            <a:r>
              <a:rPr lang="en-US" sz="1000" dirty="0" smtClean="0">
                <a:latin typeface="Arial" pitchFamily="34" charset="0"/>
                <a:cs typeface="Arial" pitchFamily="34" charset="0"/>
              </a:rPr>
              <a:t>Source: </a:t>
            </a:r>
            <a:r>
              <a:rPr lang="en-US" sz="1000" dirty="0" smtClean="0">
                <a:latin typeface="Arial" pitchFamily="34" charset="0"/>
                <a:cs typeface="Arial" pitchFamily="34" charset="0"/>
                <a:hlinkClick r:id="rId5"/>
              </a:rPr>
              <a:t>http://environment.nationalgeographic.com/environment/photos/freshwater-threatened.html#1047_600x450.jpg</a:t>
            </a:r>
            <a:r>
              <a:rPr lang="en-US" sz="1000" dirty="0" smtClean="0">
                <a:latin typeface="Arial" pitchFamily="34" charset="0"/>
                <a:cs typeface="Arial" pitchFamily="34" charset="0"/>
              </a:rPr>
              <a:t> </a:t>
            </a:r>
            <a:endParaRPr lang="en-US" sz="1000" dirty="0">
              <a:latin typeface="Arial" pitchFamily="34" charset="0"/>
              <a:cs typeface="Arial" pitchFamily="34" charset="0"/>
            </a:endParaRPr>
          </a:p>
        </p:txBody>
      </p:sp>
      <p:pic>
        <p:nvPicPr>
          <p:cNvPr id="9"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381000" y="1524000"/>
            <a:ext cx="7924800" cy="0"/>
          </a:xfrm>
          <a:prstGeom prst="line">
            <a:avLst/>
          </a:prstGeom>
          <a:noFill/>
          <a:ln w="19050">
            <a:solidFill>
              <a:schemeClr val="tx1"/>
            </a:solidFill>
            <a:round/>
            <a:headEnd/>
            <a:tailEnd/>
          </a:ln>
        </p:spPr>
        <p:txBody>
          <a:bodyPr wrap="none" anchor="ctr"/>
          <a:lstStyle/>
          <a:p>
            <a:endParaRPr lang="en-US"/>
          </a:p>
        </p:txBody>
      </p:sp>
      <p:sp>
        <p:nvSpPr>
          <p:cNvPr id="7" name="TextBox 6"/>
          <p:cNvSpPr txBox="1"/>
          <p:nvPr/>
        </p:nvSpPr>
        <p:spPr>
          <a:xfrm>
            <a:off x="152400" y="990600"/>
            <a:ext cx="8458200" cy="584775"/>
          </a:xfrm>
          <a:prstGeom prst="rect">
            <a:avLst/>
          </a:prstGeom>
          <a:noFill/>
        </p:spPr>
        <p:txBody>
          <a:bodyPr wrap="square" rtlCol="0">
            <a:spAutoFit/>
          </a:bodyPr>
          <a:lstStyle/>
          <a:p>
            <a:pPr algn="ctr"/>
            <a:r>
              <a:rPr lang="fr-CA" sz="3200" dirty="0" smtClean="0">
                <a:latin typeface="Arial" pitchFamily="34" charset="0"/>
                <a:cs typeface="Arial" pitchFamily="34" charset="0"/>
              </a:rPr>
              <a:t>Activités </a:t>
            </a:r>
            <a:r>
              <a:rPr lang="fr-CA" sz="3200" dirty="0" smtClean="0">
                <a:latin typeface="Arial" pitchFamily="34" charset="0"/>
                <a:cs typeface="Arial" pitchFamily="34" charset="0"/>
              </a:rPr>
              <a:t>humains </a:t>
            </a:r>
            <a:r>
              <a:rPr lang="fr-CA" sz="3200" dirty="0" smtClean="0">
                <a:latin typeface="Arial" pitchFamily="34" charset="0"/>
                <a:cs typeface="Arial" pitchFamily="34" charset="0"/>
              </a:rPr>
              <a:t>qui </a:t>
            </a:r>
            <a:r>
              <a:rPr lang="fr-CA" sz="3200" dirty="0">
                <a:latin typeface="Arial" pitchFamily="34" charset="0"/>
                <a:cs typeface="Arial" pitchFamily="34" charset="0"/>
              </a:rPr>
              <a:t>a</a:t>
            </a:r>
            <a:r>
              <a:rPr lang="fr-CA" sz="3200" dirty="0" smtClean="0">
                <a:latin typeface="Arial" pitchFamily="34" charset="0"/>
                <a:cs typeface="Arial" pitchFamily="34" charset="0"/>
              </a:rPr>
              <a:t>ffectent l’eau </a:t>
            </a:r>
            <a:r>
              <a:rPr lang="fr-CA" sz="3200" dirty="0">
                <a:latin typeface="Arial" pitchFamily="34" charset="0"/>
                <a:cs typeface="Arial" pitchFamily="34" charset="0"/>
              </a:rPr>
              <a:t>s</a:t>
            </a:r>
            <a:r>
              <a:rPr lang="fr-CA" sz="3200" dirty="0" smtClean="0">
                <a:latin typeface="Arial" pitchFamily="34" charset="0"/>
                <a:cs typeface="Arial" pitchFamily="34" charset="0"/>
              </a:rPr>
              <a:t>ource</a:t>
            </a:r>
            <a:endParaRPr lang="fr-CA" sz="3200" dirty="0">
              <a:latin typeface="Arial" pitchFamily="34" charset="0"/>
              <a:cs typeface="Arial" pitchFamily="34" charset="0"/>
            </a:endParaRPr>
          </a:p>
        </p:txBody>
      </p:sp>
      <p:pic>
        <p:nvPicPr>
          <p:cNvPr id="8" name="Picture 7"/>
          <p:cNvPicPr/>
          <p:nvPr/>
        </p:nvPicPr>
        <p:blipFill>
          <a:blip r:embed="rId4" cstate="email"/>
          <a:srcRect/>
          <a:stretch>
            <a:fillRect/>
          </a:stretch>
        </p:blipFill>
        <p:spPr bwMode="auto">
          <a:xfrm>
            <a:off x="1066800" y="1752600"/>
            <a:ext cx="7086600" cy="4663874"/>
          </a:xfrm>
          <a:prstGeom prst="rect">
            <a:avLst/>
          </a:prstGeom>
          <a:noFill/>
          <a:ln w="9525">
            <a:noFill/>
            <a:miter lim="800000"/>
            <a:headEnd/>
            <a:tailEnd/>
          </a:ln>
        </p:spPr>
      </p:pic>
      <p:sp>
        <p:nvSpPr>
          <p:cNvPr id="9" name="TextBox 8"/>
          <p:cNvSpPr txBox="1"/>
          <p:nvPr/>
        </p:nvSpPr>
        <p:spPr>
          <a:xfrm>
            <a:off x="914400" y="6400800"/>
            <a:ext cx="70866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Source:  </a:t>
            </a:r>
            <a:r>
              <a:rPr lang="en-US" sz="1000" u="sng" dirty="0" smtClean="0">
                <a:latin typeface="Arial" pitchFamily="34" charset="0"/>
                <a:cs typeface="Arial" pitchFamily="34" charset="0"/>
                <a:hlinkClick r:id="rId5"/>
              </a:rPr>
              <a:t>www.groundwater.org</a:t>
            </a:r>
            <a:endParaRPr lang="en-US" sz="1000" dirty="0">
              <a:latin typeface="Arial" pitchFamily="34" charset="0"/>
              <a:cs typeface="Arial" pitchFamily="34" charset="0"/>
            </a:endParaRPr>
          </a:p>
        </p:txBody>
      </p:sp>
      <p:sp>
        <p:nvSpPr>
          <p:cNvPr id="10" name="TextBox 9"/>
          <p:cNvSpPr txBox="1"/>
          <p:nvPr/>
        </p:nvSpPr>
        <p:spPr>
          <a:xfrm>
            <a:off x="1447800" y="2133600"/>
            <a:ext cx="1371600" cy="553998"/>
          </a:xfrm>
          <a:prstGeom prst="rect">
            <a:avLst/>
          </a:prstGeom>
          <a:solidFill>
            <a:schemeClr val="accent5">
              <a:lumMod val="20000"/>
              <a:lumOff val="80000"/>
            </a:schemeClr>
          </a:solidFill>
        </p:spPr>
        <p:txBody>
          <a:bodyPr wrap="square" rtlCol="0">
            <a:spAutoFit/>
          </a:bodyPr>
          <a:lstStyle/>
          <a:p>
            <a:r>
              <a:rPr lang="fr-CA" sz="1000" dirty="0" smtClean="0"/>
              <a:t>Composés de nitrogène et soufre portés par l’aire</a:t>
            </a:r>
            <a:endParaRPr lang="fr-CA" sz="1000" dirty="0"/>
          </a:p>
        </p:txBody>
      </p:sp>
      <p:sp>
        <p:nvSpPr>
          <p:cNvPr id="11" name="TextBox 10"/>
          <p:cNvSpPr txBox="1"/>
          <p:nvPr/>
        </p:nvSpPr>
        <p:spPr>
          <a:xfrm>
            <a:off x="3581400" y="2057400"/>
            <a:ext cx="1371600" cy="707886"/>
          </a:xfrm>
          <a:prstGeom prst="rect">
            <a:avLst/>
          </a:prstGeom>
          <a:solidFill>
            <a:schemeClr val="bg1">
              <a:lumMod val="85000"/>
            </a:schemeClr>
          </a:solidFill>
        </p:spPr>
        <p:txBody>
          <a:bodyPr wrap="square" rtlCol="0">
            <a:spAutoFit/>
          </a:bodyPr>
          <a:lstStyle/>
          <a:p>
            <a:r>
              <a:rPr lang="fr-CA" sz="1000" dirty="0" smtClean="0"/>
              <a:t>Les </a:t>
            </a:r>
            <a:r>
              <a:rPr lang="fr-CA" sz="1000" dirty="0" smtClean="0"/>
              <a:t>recharges </a:t>
            </a:r>
            <a:r>
              <a:rPr lang="fr-CA" sz="1000" dirty="0" smtClean="0"/>
              <a:t>de </a:t>
            </a:r>
            <a:r>
              <a:rPr lang="fr-CA" sz="1000" dirty="0" smtClean="0"/>
              <a:t>pluie </a:t>
            </a:r>
            <a:r>
              <a:rPr lang="fr-CA" sz="1000" dirty="0"/>
              <a:t>a</a:t>
            </a:r>
            <a:r>
              <a:rPr lang="fr-CA" sz="1000" dirty="0" smtClean="0"/>
              <a:t>cide </a:t>
            </a:r>
            <a:r>
              <a:rPr lang="fr-CA" sz="1000" dirty="0" smtClean="0"/>
              <a:t>à </a:t>
            </a:r>
            <a:r>
              <a:rPr lang="fr-CA" sz="1000" dirty="0" smtClean="0"/>
              <a:t>eau </a:t>
            </a:r>
            <a:r>
              <a:rPr lang="fr-CA" sz="1000" dirty="0"/>
              <a:t>s</a:t>
            </a:r>
            <a:r>
              <a:rPr lang="fr-CA" sz="1000" dirty="0" smtClean="0"/>
              <a:t>outerraine</a:t>
            </a:r>
            <a:r>
              <a:rPr lang="fr-CA" sz="1000" dirty="0" smtClean="0"/>
              <a:t>, </a:t>
            </a:r>
            <a:r>
              <a:rPr lang="fr-CA" sz="1000" dirty="0" smtClean="0"/>
              <a:t>eau </a:t>
            </a:r>
            <a:r>
              <a:rPr lang="fr-CA" sz="1000" dirty="0" smtClean="0"/>
              <a:t>de la </a:t>
            </a:r>
            <a:r>
              <a:rPr lang="fr-CA" sz="1000" dirty="0" smtClean="0"/>
              <a:t>surface</a:t>
            </a:r>
            <a:endParaRPr lang="fr-CA" sz="1000" dirty="0"/>
          </a:p>
        </p:txBody>
      </p:sp>
      <p:sp>
        <p:nvSpPr>
          <p:cNvPr id="12" name="TextBox 11"/>
          <p:cNvSpPr txBox="1"/>
          <p:nvPr/>
        </p:nvSpPr>
        <p:spPr>
          <a:xfrm>
            <a:off x="4343400" y="3581400"/>
            <a:ext cx="990600" cy="553998"/>
          </a:xfrm>
          <a:prstGeom prst="rect">
            <a:avLst/>
          </a:prstGeom>
          <a:solidFill>
            <a:schemeClr val="bg1">
              <a:lumMod val="85000"/>
            </a:schemeClr>
          </a:solidFill>
        </p:spPr>
        <p:txBody>
          <a:bodyPr wrap="square" rtlCol="0">
            <a:spAutoFit/>
          </a:bodyPr>
          <a:lstStyle/>
          <a:p>
            <a:r>
              <a:rPr lang="fr-CA" sz="1000" dirty="0" smtClean="0"/>
              <a:t>Site de </a:t>
            </a:r>
            <a:r>
              <a:rPr lang="fr-CA" sz="1000" dirty="0" smtClean="0"/>
              <a:t>dépôt </a:t>
            </a:r>
            <a:r>
              <a:rPr lang="fr-CA" sz="1000" dirty="0" smtClean="0"/>
              <a:t>de </a:t>
            </a:r>
            <a:r>
              <a:rPr lang="fr-CA" sz="1000" dirty="0" smtClean="0"/>
              <a:t>déchets </a:t>
            </a:r>
            <a:r>
              <a:rPr lang="fr-CA" sz="1000" dirty="0"/>
              <a:t>d</a:t>
            </a:r>
            <a:r>
              <a:rPr lang="fr-CA" sz="1000" dirty="0" smtClean="0"/>
              <a:t>angereux</a:t>
            </a:r>
            <a:endParaRPr lang="fr-CA" sz="1000" dirty="0"/>
          </a:p>
        </p:txBody>
      </p:sp>
      <p:sp>
        <p:nvSpPr>
          <p:cNvPr id="13" name="TextBox 12"/>
          <p:cNvSpPr txBox="1"/>
          <p:nvPr/>
        </p:nvSpPr>
        <p:spPr>
          <a:xfrm>
            <a:off x="6781800" y="3429000"/>
            <a:ext cx="990600" cy="400110"/>
          </a:xfrm>
          <a:prstGeom prst="rect">
            <a:avLst/>
          </a:prstGeom>
          <a:solidFill>
            <a:schemeClr val="bg1">
              <a:lumMod val="85000"/>
            </a:schemeClr>
          </a:solidFill>
        </p:spPr>
        <p:txBody>
          <a:bodyPr wrap="square" rtlCol="0">
            <a:spAutoFit/>
          </a:bodyPr>
          <a:lstStyle/>
          <a:p>
            <a:r>
              <a:rPr lang="fr-CA" sz="1000" dirty="0" smtClean="0"/>
              <a:t>Ruissellement </a:t>
            </a:r>
            <a:r>
              <a:rPr lang="fr-CA" sz="1000" dirty="0" smtClean="0"/>
              <a:t>urbain</a:t>
            </a:r>
            <a:endParaRPr lang="fr-CA" sz="1000" dirty="0"/>
          </a:p>
        </p:txBody>
      </p:sp>
      <p:sp>
        <p:nvSpPr>
          <p:cNvPr id="14" name="TextBox 13"/>
          <p:cNvSpPr txBox="1"/>
          <p:nvPr/>
        </p:nvSpPr>
        <p:spPr>
          <a:xfrm>
            <a:off x="6248400" y="3810001"/>
            <a:ext cx="685800" cy="246221"/>
          </a:xfrm>
          <a:prstGeom prst="rect">
            <a:avLst/>
          </a:prstGeom>
          <a:solidFill>
            <a:schemeClr val="accent3">
              <a:lumMod val="60000"/>
              <a:lumOff val="40000"/>
            </a:schemeClr>
          </a:solidFill>
        </p:spPr>
        <p:txBody>
          <a:bodyPr wrap="square" rtlCol="0">
            <a:spAutoFit/>
          </a:bodyPr>
          <a:lstStyle/>
          <a:p>
            <a:r>
              <a:rPr lang="fr-CA" sz="1000" dirty="0" smtClean="0"/>
              <a:t>Décharge</a:t>
            </a:r>
            <a:endParaRPr lang="fr-CA" sz="1000" dirty="0"/>
          </a:p>
        </p:txBody>
      </p:sp>
      <p:sp>
        <p:nvSpPr>
          <p:cNvPr id="15" name="TextBox 14"/>
          <p:cNvSpPr txBox="1"/>
          <p:nvPr/>
        </p:nvSpPr>
        <p:spPr>
          <a:xfrm>
            <a:off x="4876800" y="4191000"/>
            <a:ext cx="990600" cy="707886"/>
          </a:xfrm>
          <a:prstGeom prst="rect">
            <a:avLst/>
          </a:prstGeom>
          <a:solidFill>
            <a:schemeClr val="bg1">
              <a:lumMod val="85000"/>
            </a:schemeClr>
          </a:solidFill>
        </p:spPr>
        <p:txBody>
          <a:bodyPr wrap="square" rtlCol="0">
            <a:spAutoFit/>
          </a:bodyPr>
          <a:lstStyle/>
          <a:p>
            <a:r>
              <a:rPr lang="fr-CA" sz="1000" dirty="0" smtClean="0"/>
              <a:t>Usine </a:t>
            </a:r>
            <a:r>
              <a:rPr lang="fr-CA" sz="1000" dirty="0" smtClean="0"/>
              <a:t>municipale </a:t>
            </a:r>
            <a:r>
              <a:rPr lang="fr-CA" sz="1000" dirty="0" smtClean="0"/>
              <a:t>de </a:t>
            </a:r>
            <a:r>
              <a:rPr lang="fr-CA" sz="1000" dirty="0" smtClean="0"/>
              <a:t>provision </a:t>
            </a:r>
            <a:r>
              <a:rPr lang="fr-CA" sz="1000" dirty="0" smtClean="0"/>
              <a:t>en </a:t>
            </a:r>
            <a:r>
              <a:rPr lang="fr-CA" sz="1000" dirty="0" smtClean="0"/>
              <a:t>eau</a:t>
            </a:r>
            <a:endParaRPr lang="fr-CA" sz="1000" dirty="0"/>
          </a:p>
        </p:txBody>
      </p:sp>
      <p:sp>
        <p:nvSpPr>
          <p:cNvPr id="17" name="TextBox 16"/>
          <p:cNvSpPr txBox="1"/>
          <p:nvPr/>
        </p:nvSpPr>
        <p:spPr>
          <a:xfrm>
            <a:off x="5638800" y="4876800"/>
            <a:ext cx="685800" cy="707886"/>
          </a:xfrm>
          <a:prstGeom prst="rect">
            <a:avLst/>
          </a:prstGeom>
          <a:solidFill>
            <a:schemeClr val="accent3">
              <a:lumMod val="60000"/>
              <a:lumOff val="40000"/>
            </a:schemeClr>
          </a:solidFill>
        </p:spPr>
        <p:txBody>
          <a:bodyPr wrap="square" rtlCol="0">
            <a:spAutoFit/>
          </a:bodyPr>
          <a:lstStyle/>
          <a:p>
            <a:r>
              <a:rPr lang="fr-CA" sz="1000" dirty="0" smtClean="0"/>
              <a:t>Lessivage de </a:t>
            </a:r>
            <a:r>
              <a:rPr lang="fr-CA" sz="1000" dirty="0" smtClean="0"/>
              <a:t>stations </a:t>
            </a:r>
            <a:r>
              <a:rPr lang="fr-CA" sz="1000" dirty="0"/>
              <a:t>p</a:t>
            </a:r>
            <a:r>
              <a:rPr lang="fr-CA" sz="1000" dirty="0" smtClean="0"/>
              <a:t>étroliers</a:t>
            </a:r>
            <a:endParaRPr lang="fr-CA" sz="1000" dirty="0"/>
          </a:p>
        </p:txBody>
      </p:sp>
      <p:sp>
        <p:nvSpPr>
          <p:cNvPr id="18" name="TextBox 17"/>
          <p:cNvSpPr txBox="1"/>
          <p:nvPr/>
        </p:nvSpPr>
        <p:spPr>
          <a:xfrm>
            <a:off x="1600200" y="3886200"/>
            <a:ext cx="838200" cy="400110"/>
          </a:xfrm>
          <a:prstGeom prst="rect">
            <a:avLst/>
          </a:prstGeom>
          <a:solidFill>
            <a:schemeClr val="accent3">
              <a:lumMod val="60000"/>
              <a:lumOff val="40000"/>
            </a:schemeClr>
          </a:solidFill>
        </p:spPr>
        <p:txBody>
          <a:bodyPr wrap="square" rtlCol="0">
            <a:spAutoFit/>
          </a:bodyPr>
          <a:lstStyle/>
          <a:p>
            <a:r>
              <a:rPr lang="fr-CA" sz="1000" dirty="0" smtClean="0"/>
              <a:t>Pesticides et </a:t>
            </a:r>
            <a:r>
              <a:rPr lang="fr-CA" sz="1000" dirty="0" smtClean="0"/>
              <a:t>engrais</a:t>
            </a:r>
            <a:endParaRPr lang="fr-CA" sz="1000" dirty="0"/>
          </a:p>
        </p:txBody>
      </p:sp>
      <p:sp>
        <p:nvSpPr>
          <p:cNvPr id="19" name="TextBox 18"/>
          <p:cNvSpPr txBox="1"/>
          <p:nvPr/>
        </p:nvSpPr>
        <p:spPr>
          <a:xfrm>
            <a:off x="1676400" y="5029201"/>
            <a:ext cx="609600" cy="246221"/>
          </a:xfrm>
          <a:prstGeom prst="rect">
            <a:avLst/>
          </a:prstGeom>
          <a:solidFill>
            <a:schemeClr val="accent3">
              <a:lumMod val="60000"/>
              <a:lumOff val="40000"/>
            </a:schemeClr>
          </a:solidFill>
        </p:spPr>
        <p:txBody>
          <a:bodyPr wrap="square" rtlCol="0">
            <a:spAutoFit/>
          </a:bodyPr>
          <a:lstStyle/>
          <a:p>
            <a:r>
              <a:rPr lang="fr-CA" sz="1000" dirty="0"/>
              <a:t>f</a:t>
            </a:r>
            <a:r>
              <a:rPr lang="fr-CA" sz="1000" dirty="0" smtClean="0"/>
              <a:t>umier</a:t>
            </a:r>
            <a:endParaRPr lang="fr-CA" sz="1000" dirty="0"/>
          </a:p>
        </p:txBody>
      </p:sp>
      <p:sp>
        <p:nvSpPr>
          <p:cNvPr id="20" name="TextBox 19"/>
          <p:cNvSpPr txBox="1"/>
          <p:nvPr/>
        </p:nvSpPr>
        <p:spPr>
          <a:xfrm>
            <a:off x="3048000" y="4876800"/>
            <a:ext cx="609600" cy="246221"/>
          </a:xfrm>
          <a:prstGeom prst="rect">
            <a:avLst/>
          </a:prstGeom>
          <a:solidFill>
            <a:schemeClr val="accent3">
              <a:lumMod val="60000"/>
              <a:lumOff val="40000"/>
            </a:schemeClr>
          </a:solidFill>
        </p:spPr>
        <p:txBody>
          <a:bodyPr wrap="square" rtlCol="0">
            <a:spAutoFit/>
          </a:bodyPr>
          <a:lstStyle/>
          <a:p>
            <a:r>
              <a:rPr lang="fr-CA" sz="1000" dirty="0" smtClean="0"/>
              <a:t>Puits</a:t>
            </a:r>
            <a:endParaRPr lang="fr-CA" sz="1000" dirty="0"/>
          </a:p>
        </p:txBody>
      </p:sp>
      <p:sp>
        <p:nvSpPr>
          <p:cNvPr id="21" name="TextBox 20"/>
          <p:cNvSpPr txBox="1"/>
          <p:nvPr/>
        </p:nvSpPr>
        <p:spPr>
          <a:xfrm>
            <a:off x="4800600" y="5105400"/>
            <a:ext cx="838200" cy="246221"/>
          </a:xfrm>
          <a:prstGeom prst="rect">
            <a:avLst/>
          </a:prstGeom>
          <a:solidFill>
            <a:schemeClr val="tx2">
              <a:lumMod val="60000"/>
              <a:lumOff val="40000"/>
            </a:schemeClr>
          </a:solidFill>
        </p:spPr>
        <p:txBody>
          <a:bodyPr wrap="square" rtlCol="0">
            <a:spAutoFit/>
          </a:bodyPr>
          <a:lstStyle/>
          <a:p>
            <a:r>
              <a:rPr lang="fr-CA" sz="1000" dirty="0" smtClean="0"/>
              <a:t>Plaisanciers</a:t>
            </a:r>
            <a:endParaRPr lang="fr-CA" sz="1000" dirty="0"/>
          </a:p>
        </p:txBody>
      </p:sp>
      <p:sp>
        <p:nvSpPr>
          <p:cNvPr id="22" name="TextBox 21"/>
          <p:cNvSpPr txBox="1"/>
          <p:nvPr/>
        </p:nvSpPr>
        <p:spPr>
          <a:xfrm>
            <a:off x="3657600" y="3886200"/>
            <a:ext cx="381000" cy="246221"/>
          </a:xfrm>
          <a:prstGeom prst="rect">
            <a:avLst/>
          </a:prstGeom>
          <a:solidFill>
            <a:schemeClr val="tx2">
              <a:lumMod val="60000"/>
              <a:lumOff val="40000"/>
            </a:schemeClr>
          </a:solidFill>
        </p:spPr>
        <p:txBody>
          <a:bodyPr wrap="square" rtlCol="0">
            <a:spAutoFit/>
          </a:bodyPr>
          <a:lstStyle/>
          <a:p>
            <a:r>
              <a:rPr lang="fr-CA" sz="1000" dirty="0" smtClean="0"/>
              <a:t>Lac</a:t>
            </a:r>
            <a:endParaRPr lang="fr-CA" sz="1000" dirty="0"/>
          </a:p>
        </p:txBody>
      </p:sp>
      <p:sp>
        <p:nvSpPr>
          <p:cNvPr id="23" name="TextBox 22"/>
          <p:cNvSpPr txBox="1"/>
          <p:nvPr/>
        </p:nvSpPr>
        <p:spPr>
          <a:xfrm>
            <a:off x="3200400" y="5334000"/>
            <a:ext cx="838200" cy="400110"/>
          </a:xfrm>
          <a:prstGeom prst="rect">
            <a:avLst/>
          </a:prstGeom>
          <a:solidFill>
            <a:schemeClr val="bg1">
              <a:lumMod val="65000"/>
            </a:schemeClr>
          </a:solidFill>
        </p:spPr>
        <p:txBody>
          <a:bodyPr wrap="square" rtlCol="0">
            <a:spAutoFit/>
          </a:bodyPr>
          <a:lstStyle/>
          <a:p>
            <a:r>
              <a:rPr lang="fr-CA" sz="1000" dirty="0" smtClean="0"/>
              <a:t>Nappe </a:t>
            </a:r>
            <a:r>
              <a:rPr lang="fr-CA" sz="1000" dirty="0" smtClean="0"/>
              <a:t>phréatique</a:t>
            </a:r>
            <a:endParaRPr lang="fr-CA" sz="1000" dirty="0"/>
          </a:p>
        </p:txBody>
      </p:sp>
      <p:sp>
        <p:nvSpPr>
          <p:cNvPr id="24" name="TextBox 23"/>
          <p:cNvSpPr txBox="1"/>
          <p:nvPr/>
        </p:nvSpPr>
        <p:spPr>
          <a:xfrm>
            <a:off x="1371600" y="5410200"/>
            <a:ext cx="838200" cy="400110"/>
          </a:xfrm>
          <a:prstGeom prst="rect">
            <a:avLst/>
          </a:prstGeom>
          <a:solidFill>
            <a:schemeClr val="bg1">
              <a:lumMod val="65000"/>
            </a:schemeClr>
          </a:solidFill>
        </p:spPr>
        <p:txBody>
          <a:bodyPr wrap="square" rtlCol="0">
            <a:spAutoFit/>
          </a:bodyPr>
          <a:lstStyle/>
          <a:p>
            <a:r>
              <a:rPr lang="fr-CA" sz="1000" dirty="0" smtClean="0"/>
              <a:t>Système </a:t>
            </a:r>
            <a:r>
              <a:rPr lang="fr-CA" sz="1000" dirty="0" smtClean="0"/>
              <a:t>septique</a:t>
            </a:r>
            <a:endParaRPr lang="fr-CA" sz="1000" dirty="0"/>
          </a:p>
        </p:txBody>
      </p:sp>
      <p:sp>
        <p:nvSpPr>
          <p:cNvPr id="25" name="TextBox 24"/>
          <p:cNvSpPr txBox="1"/>
          <p:nvPr/>
        </p:nvSpPr>
        <p:spPr>
          <a:xfrm>
            <a:off x="3200400" y="5715001"/>
            <a:ext cx="1447800" cy="400110"/>
          </a:xfrm>
          <a:prstGeom prst="rect">
            <a:avLst/>
          </a:prstGeom>
          <a:solidFill>
            <a:schemeClr val="accent1">
              <a:lumMod val="60000"/>
              <a:lumOff val="40000"/>
            </a:schemeClr>
          </a:solidFill>
        </p:spPr>
        <p:txBody>
          <a:bodyPr wrap="square" rtlCol="0">
            <a:spAutoFit/>
          </a:bodyPr>
          <a:lstStyle/>
          <a:p>
            <a:r>
              <a:rPr lang="fr-CA" sz="1000" dirty="0" smtClean="0"/>
              <a:t>Aquifère de </a:t>
            </a:r>
            <a:r>
              <a:rPr lang="fr-CA" sz="1000" dirty="0" smtClean="0"/>
              <a:t>sable </a:t>
            </a:r>
            <a:r>
              <a:rPr lang="fr-CA" sz="1000" dirty="0" smtClean="0"/>
              <a:t>et de </a:t>
            </a:r>
            <a:r>
              <a:rPr lang="fr-CA" sz="1000" dirty="0" smtClean="0"/>
              <a:t>gravier</a:t>
            </a:r>
            <a:endParaRPr lang="fr-CA" sz="1000" dirty="0"/>
          </a:p>
        </p:txBody>
      </p:sp>
      <p:sp>
        <p:nvSpPr>
          <p:cNvPr id="26" name="TextBox 25"/>
          <p:cNvSpPr txBox="1"/>
          <p:nvPr/>
        </p:nvSpPr>
        <p:spPr>
          <a:xfrm>
            <a:off x="4495800" y="5867400"/>
            <a:ext cx="1752600" cy="246221"/>
          </a:xfrm>
          <a:prstGeom prst="rect">
            <a:avLst/>
          </a:prstGeom>
          <a:solidFill>
            <a:schemeClr val="accent1">
              <a:lumMod val="60000"/>
              <a:lumOff val="40000"/>
            </a:schemeClr>
          </a:solidFill>
        </p:spPr>
        <p:txBody>
          <a:bodyPr wrap="square" rtlCol="0">
            <a:spAutoFit/>
          </a:bodyPr>
          <a:lstStyle/>
          <a:p>
            <a:r>
              <a:rPr lang="fr-CA" sz="1000" dirty="0" smtClean="0"/>
              <a:t>Migration de </a:t>
            </a:r>
            <a:r>
              <a:rPr lang="fr-CA" sz="1000" dirty="0" smtClean="0"/>
              <a:t>contamination</a:t>
            </a:r>
            <a:endParaRPr lang="fr-CA" sz="1000" dirty="0"/>
          </a:p>
        </p:txBody>
      </p:sp>
      <p:sp>
        <p:nvSpPr>
          <p:cNvPr id="27" name="TextBox 26"/>
          <p:cNvSpPr txBox="1"/>
          <p:nvPr/>
        </p:nvSpPr>
        <p:spPr>
          <a:xfrm>
            <a:off x="3886200" y="6172201"/>
            <a:ext cx="1981200" cy="246221"/>
          </a:xfrm>
          <a:prstGeom prst="rect">
            <a:avLst/>
          </a:prstGeom>
          <a:solidFill>
            <a:schemeClr val="accent1">
              <a:lumMod val="60000"/>
              <a:lumOff val="40000"/>
            </a:schemeClr>
          </a:solidFill>
        </p:spPr>
        <p:txBody>
          <a:bodyPr wrap="square" rtlCol="0">
            <a:spAutoFit/>
          </a:bodyPr>
          <a:lstStyle/>
          <a:p>
            <a:r>
              <a:rPr lang="fr-CA" sz="1000" dirty="0" smtClean="0"/>
              <a:t>Écoulement des </a:t>
            </a:r>
            <a:r>
              <a:rPr lang="fr-CA" sz="1000" dirty="0" smtClean="0"/>
              <a:t>eaux </a:t>
            </a:r>
            <a:r>
              <a:rPr lang="fr-CA" sz="1000" dirty="0"/>
              <a:t>s</a:t>
            </a:r>
            <a:r>
              <a:rPr lang="fr-CA" sz="1000" dirty="0" smtClean="0"/>
              <a:t>outerraines</a:t>
            </a:r>
            <a:endParaRPr lang="fr-CA" sz="1000" dirty="0"/>
          </a:p>
        </p:txBody>
      </p:sp>
      <p:sp>
        <p:nvSpPr>
          <p:cNvPr id="28" name="TextBox 27"/>
          <p:cNvSpPr txBox="1"/>
          <p:nvPr/>
        </p:nvSpPr>
        <p:spPr>
          <a:xfrm>
            <a:off x="1295400" y="6096001"/>
            <a:ext cx="1981200" cy="246221"/>
          </a:xfrm>
          <a:prstGeom prst="rect">
            <a:avLst/>
          </a:prstGeom>
          <a:solidFill>
            <a:schemeClr val="accent1">
              <a:lumMod val="60000"/>
              <a:lumOff val="40000"/>
            </a:schemeClr>
          </a:solidFill>
        </p:spPr>
        <p:txBody>
          <a:bodyPr wrap="square" rtlCol="0">
            <a:spAutoFit/>
          </a:bodyPr>
          <a:lstStyle/>
          <a:p>
            <a:r>
              <a:rPr lang="fr-CA" sz="1000" dirty="0" smtClean="0"/>
              <a:t>Écoulement des </a:t>
            </a:r>
            <a:r>
              <a:rPr lang="fr-CA" sz="1000" dirty="0"/>
              <a:t>e</a:t>
            </a:r>
            <a:r>
              <a:rPr lang="fr-CA" sz="1000" dirty="0" smtClean="0"/>
              <a:t>aux </a:t>
            </a:r>
            <a:r>
              <a:rPr lang="fr-CA" sz="1000" dirty="0"/>
              <a:t>s</a:t>
            </a:r>
            <a:r>
              <a:rPr lang="fr-CA" sz="1000" dirty="0" smtClean="0"/>
              <a:t>outerraines</a:t>
            </a:r>
            <a:endParaRPr lang="fr-CA" sz="1000" dirty="0"/>
          </a:p>
        </p:txBody>
      </p:sp>
      <p:pic>
        <p:nvPicPr>
          <p:cNvPr id="29"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381000" y="1524000"/>
            <a:ext cx="7924800" cy="0"/>
          </a:xfrm>
          <a:prstGeom prst="line">
            <a:avLst/>
          </a:prstGeom>
          <a:noFill/>
          <a:ln w="19050">
            <a:solidFill>
              <a:schemeClr val="tx1"/>
            </a:solidFill>
            <a:round/>
            <a:headEnd/>
            <a:tailEnd/>
          </a:ln>
        </p:spPr>
        <p:txBody>
          <a:bodyPr wrap="none" anchor="ctr"/>
          <a:lstStyle/>
          <a:p>
            <a:endParaRPr lang="en-US"/>
          </a:p>
        </p:txBody>
      </p:sp>
      <p:sp>
        <p:nvSpPr>
          <p:cNvPr id="7" name="TextBox 6"/>
          <p:cNvSpPr txBox="1"/>
          <p:nvPr/>
        </p:nvSpPr>
        <p:spPr>
          <a:xfrm>
            <a:off x="0" y="1066800"/>
            <a:ext cx="9144000" cy="523220"/>
          </a:xfrm>
          <a:prstGeom prst="rect">
            <a:avLst/>
          </a:prstGeom>
          <a:noFill/>
        </p:spPr>
        <p:txBody>
          <a:bodyPr wrap="square" rtlCol="0">
            <a:spAutoFit/>
          </a:bodyPr>
          <a:lstStyle/>
          <a:p>
            <a:pPr algn="ctr"/>
            <a:r>
              <a:rPr lang="fr-CA" sz="2800" dirty="0" smtClean="0">
                <a:latin typeface="Arial" pitchFamily="34" charset="0"/>
                <a:cs typeface="Arial" pitchFamily="34" charset="0"/>
              </a:rPr>
              <a:t>Qu’est-ce que </a:t>
            </a:r>
            <a:r>
              <a:rPr lang="fr-CA" sz="2800" dirty="0" smtClean="0">
                <a:latin typeface="Arial" pitchFamily="34" charset="0"/>
                <a:cs typeface="Arial" pitchFamily="34" charset="0"/>
              </a:rPr>
              <a:t>peut </a:t>
            </a:r>
            <a:r>
              <a:rPr lang="fr-CA" sz="2800" dirty="0">
                <a:latin typeface="Arial" pitchFamily="34" charset="0"/>
                <a:cs typeface="Arial" pitchFamily="34" charset="0"/>
              </a:rPr>
              <a:t>ê</a:t>
            </a:r>
            <a:r>
              <a:rPr lang="fr-CA" sz="2800" dirty="0" smtClean="0">
                <a:latin typeface="Arial" pitchFamily="34" charset="0"/>
                <a:cs typeface="Arial" pitchFamily="34" charset="0"/>
              </a:rPr>
              <a:t>tre </a:t>
            </a:r>
            <a:r>
              <a:rPr lang="fr-CA" sz="2800" dirty="0">
                <a:latin typeface="Arial" pitchFamily="34" charset="0"/>
                <a:cs typeface="Arial" pitchFamily="34" charset="0"/>
              </a:rPr>
              <a:t>f</a:t>
            </a:r>
            <a:r>
              <a:rPr lang="fr-CA" sz="2800" dirty="0" smtClean="0">
                <a:latin typeface="Arial" pitchFamily="34" charset="0"/>
                <a:cs typeface="Arial" pitchFamily="34" charset="0"/>
              </a:rPr>
              <a:t>ait </a:t>
            </a:r>
            <a:r>
              <a:rPr lang="fr-CA" sz="2800" dirty="0">
                <a:latin typeface="Arial" pitchFamily="34" charset="0"/>
                <a:cs typeface="Arial" pitchFamily="34" charset="0"/>
              </a:rPr>
              <a:t>à</a:t>
            </a:r>
            <a:r>
              <a:rPr lang="fr-CA" sz="2800" dirty="0" smtClean="0">
                <a:latin typeface="Arial" pitchFamily="34" charset="0"/>
                <a:cs typeface="Arial" pitchFamily="34" charset="0"/>
              </a:rPr>
              <a:t> </a:t>
            </a:r>
            <a:r>
              <a:rPr lang="fr-CA" sz="2800" dirty="0">
                <a:latin typeface="Arial" pitchFamily="34" charset="0"/>
                <a:cs typeface="Arial" pitchFamily="34" charset="0"/>
              </a:rPr>
              <a:t>p</a:t>
            </a:r>
            <a:r>
              <a:rPr lang="fr-CA" sz="2800" dirty="0" smtClean="0">
                <a:latin typeface="Arial" pitchFamily="34" charset="0"/>
                <a:cs typeface="Arial" pitchFamily="34" charset="0"/>
              </a:rPr>
              <a:t>ropos </a:t>
            </a:r>
            <a:r>
              <a:rPr lang="fr-CA" sz="2800" dirty="0" smtClean="0">
                <a:latin typeface="Arial" pitchFamily="34" charset="0"/>
                <a:cs typeface="Arial" pitchFamily="34" charset="0"/>
              </a:rPr>
              <a:t>des </a:t>
            </a:r>
            <a:r>
              <a:rPr lang="fr-CA" sz="2800" dirty="0" smtClean="0">
                <a:latin typeface="Arial" pitchFamily="34" charset="0"/>
                <a:cs typeface="Arial" pitchFamily="34" charset="0"/>
              </a:rPr>
              <a:t>problèmes</a:t>
            </a:r>
            <a:r>
              <a:rPr lang="fr-CA" sz="2800" dirty="0" smtClean="0">
                <a:latin typeface="Arial" pitchFamily="34" charset="0"/>
                <a:cs typeface="Arial" pitchFamily="34" charset="0"/>
              </a:rPr>
              <a:t>?</a:t>
            </a:r>
            <a:endParaRPr lang="fr-CA" sz="2800" dirty="0">
              <a:latin typeface="Arial" pitchFamily="34" charset="0"/>
              <a:cs typeface="Arial" pitchFamily="34" charset="0"/>
            </a:endParaRPr>
          </a:p>
        </p:txBody>
      </p:sp>
      <p:sp>
        <p:nvSpPr>
          <p:cNvPr id="8" name="TextBox 7"/>
          <p:cNvSpPr txBox="1"/>
          <p:nvPr/>
        </p:nvSpPr>
        <p:spPr>
          <a:xfrm>
            <a:off x="457200" y="1676400"/>
            <a:ext cx="8153400" cy="3416320"/>
          </a:xfrm>
          <a:prstGeom prst="rect">
            <a:avLst/>
          </a:prstGeom>
          <a:noFill/>
        </p:spPr>
        <p:txBody>
          <a:bodyPr wrap="square" rtlCol="0">
            <a:spAutoFit/>
          </a:bodyPr>
          <a:lstStyle/>
          <a:p>
            <a:pPr>
              <a:buBlip>
                <a:blip r:embed="rId4"/>
              </a:buBlip>
            </a:pPr>
            <a:r>
              <a:rPr lang="en-US" sz="2400" dirty="0" smtClean="0"/>
              <a:t> </a:t>
            </a:r>
            <a:r>
              <a:rPr lang="fr-CA" sz="2400" dirty="0" smtClean="0"/>
              <a:t>Réglementations plus strictes</a:t>
            </a:r>
            <a:br>
              <a:rPr lang="fr-CA" sz="2400" dirty="0" smtClean="0"/>
            </a:br>
            <a:endParaRPr lang="fr-CA" sz="2400" dirty="0" smtClean="0"/>
          </a:p>
          <a:p>
            <a:pPr>
              <a:buBlip>
                <a:blip r:embed="rId4"/>
              </a:buBlip>
            </a:pPr>
            <a:r>
              <a:rPr lang="fr-CA" sz="2400" dirty="0" smtClean="0"/>
              <a:t> Application des réglementations</a:t>
            </a:r>
            <a:br>
              <a:rPr lang="fr-CA" sz="2400" dirty="0" smtClean="0"/>
            </a:br>
            <a:endParaRPr lang="fr-CA" sz="2400" dirty="0" smtClean="0"/>
          </a:p>
          <a:p>
            <a:pPr>
              <a:buBlip>
                <a:blip r:embed="rId4"/>
              </a:buBlip>
            </a:pPr>
            <a:r>
              <a:rPr lang="fr-CA" sz="2400" dirty="0" smtClean="0"/>
              <a:t> Avertissement du publique</a:t>
            </a:r>
          </a:p>
          <a:p>
            <a:endParaRPr lang="fr-CA" sz="2400" dirty="0" smtClean="0"/>
          </a:p>
          <a:p>
            <a:r>
              <a:rPr lang="fr-CA" sz="2400" dirty="0" smtClean="0"/>
              <a:t>Qu’est-ce que vous pensez peut/devrait être fait? Quels problèmes est-ce que vous voyez dans votre communauté? Qu’est-ce que vous allez faire à propos de ces problèmes?</a:t>
            </a:r>
          </a:p>
        </p:txBody>
      </p:sp>
      <p:pic>
        <p:nvPicPr>
          <p:cNvPr id="9"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381000" y="1066800"/>
            <a:ext cx="8534400" cy="1631216"/>
          </a:xfrm>
          <a:prstGeom prst="rect">
            <a:avLst/>
          </a:prstGeom>
          <a:noFill/>
        </p:spPr>
        <p:txBody>
          <a:bodyPr wrap="square" rtlCol="0">
            <a:spAutoFit/>
          </a:bodyPr>
          <a:lstStyle/>
          <a:p>
            <a:pPr algn="ctr"/>
            <a:r>
              <a:rPr lang="fr-CA" sz="3200" dirty="0" smtClean="0">
                <a:latin typeface="Arial" pitchFamily="34" charset="0"/>
                <a:cs typeface="Arial" pitchFamily="34" charset="0"/>
              </a:rPr>
              <a:t>Eau </a:t>
            </a:r>
            <a:r>
              <a:rPr lang="fr-CA" sz="3200" dirty="0" smtClean="0">
                <a:latin typeface="Arial" pitchFamily="34" charset="0"/>
                <a:cs typeface="Arial" pitchFamily="34" charset="0"/>
              </a:rPr>
              <a:t>pure n’existe </a:t>
            </a:r>
            <a:r>
              <a:rPr lang="fr-CA" sz="3200" dirty="0">
                <a:latin typeface="Arial" pitchFamily="34" charset="0"/>
                <a:cs typeface="Arial" pitchFamily="34" charset="0"/>
              </a:rPr>
              <a:t>p</a:t>
            </a:r>
            <a:r>
              <a:rPr lang="fr-CA" sz="3200" dirty="0" smtClean="0">
                <a:latin typeface="Arial" pitchFamily="34" charset="0"/>
                <a:cs typeface="Arial" pitchFamily="34" charset="0"/>
              </a:rPr>
              <a:t>as </a:t>
            </a:r>
            <a:r>
              <a:rPr lang="fr-CA" sz="3200" dirty="0" smtClean="0">
                <a:latin typeface="Arial" pitchFamily="34" charset="0"/>
                <a:cs typeface="Arial" pitchFamily="34" charset="0"/>
              </a:rPr>
              <a:t>dans </a:t>
            </a:r>
            <a:r>
              <a:rPr lang="fr-CA" sz="3200" dirty="0" smtClean="0">
                <a:latin typeface="Arial" pitchFamily="34" charset="0"/>
                <a:cs typeface="Arial" pitchFamily="34" charset="0"/>
              </a:rPr>
              <a:t>l’environnement </a:t>
            </a:r>
            <a:r>
              <a:rPr lang="fr-CA" sz="3200" dirty="0">
                <a:latin typeface="Arial" pitchFamily="34" charset="0"/>
                <a:cs typeface="Arial" pitchFamily="34" charset="0"/>
              </a:rPr>
              <a:t>n</a:t>
            </a:r>
            <a:r>
              <a:rPr lang="fr-CA" sz="3200" dirty="0" smtClean="0">
                <a:latin typeface="Arial" pitchFamily="34" charset="0"/>
                <a:cs typeface="Arial" pitchFamily="34" charset="0"/>
              </a:rPr>
              <a:t>aturel</a:t>
            </a:r>
            <a:endParaRPr lang="fr-CA" sz="3200" dirty="0" smtClean="0">
              <a:latin typeface="Arial" pitchFamily="34" charset="0"/>
              <a:cs typeface="Arial" pitchFamily="34" charset="0"/>
            </a:endParaRPr>
          </a:p>
          <a:p>
            <a:r>
              <a:rPr lang="fr-CA" dirty="0" smtClean="0"/>
              <a:t/>
            </a:r>
            <a:br>
              <a:rPr lang="fr-CA" dirty="0" smtClean="0"/>
            </a:br>
            <a:endParaRPr lang="fr-CA" dirty="0"/>
          </a:p>
        </p:txBody>
      </p:sp>
      <p:sp>
        <p:nvSpPr>
          <p:cNvPr id="7" name="TextBox 6"/>
          <p:cNvSpPr txBox="1"/>
          <p:nvPr/>
        </p:nvSpPr>
        <p:spPr>
          <a:xfrm>
            <a:off x="533400" y="2209800"/>
            <a:ext cx="8077200" cy="2308324"/>
          </a:xfrm>
          <a:prstGeom prst="rect">
            <a:avLst/>
          </a:prstGeom>
          <a:noFill/>
        </p:spPr>
        <p:txBody>
          <a:bodyPr wrap="square" rtlCol="0">
            <a:spAutoFit/>
          </a:bodyPr>
          <a:lstStyle/>
          <a:p>
            <a:pPr marL="231775" indent="-231775">
              <a:buBlip>
                <a:blip r:embed="rId4"/>
              </a:buBlip>
            </a:pPr>
            <a:r>
              <a:rPr lang="fr-CA" sz="2400" dirty="0" smtClean="0">
                <a:latin typeface="Arial" pitchFamily="34" charset="0"/>
                <a:cs typeface="Arial" pitchFamily="34" charset="0"/>
              </a:rPr>
              <a:t>Eau est toujours trouvée en combinaison avec minéraux et produits chimiques d’un type ou d’un autre.</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a:p>
            <a:pPr marL="231775" indent="-231775">
              <a:buBlip>
                <a:blip r:embed="rId4"/>
              </a:buBlip>
            </a:pPr>
            <a:r>
              <a:rPr lang="fr-CA" sz="2400" dirty="0" smtClean="0">
                <a:latin typeface="Arial" pitchFamily="34" charset="0"/>
                <a:cs typeface="Arial" pitchFamily="34" charset="0"/>
              </a:rPr>
              <a:t>Parfois ces composés sont présents naturellement; autre fois ils sont présents comme un résultat d’activité humain.</a:t>
            </a:r>
            <a:endParaRPr lang="fr-CA" sz="2400" dirty="0"/>
          </a:p>
        </p:txBody>
      </p:sp>
      <p:sp>
        <p:nvSpPr>
          <p:cNvPr id="8" name="Line 11"/>
          <p:cNvSpPr>
            <a:spLocks noChangeShapeType="1"/>
          </p:cNvSpPr>
          <p:nvPr/>
        </p:nvSpPr>
        <p:spPr bwMode="auto">
          <a:xfrm>
            <a:off x="533400" y="2057400"/>
            <a:ext cx="7924800" cy="0"/>
          </a:xfrm>
          <a:prstGeom prst="line">
            <a:avLst/>
          </a:prstGeom>
          <a:noFill/>
          <a:ln w="19050">
            <a:solidFill>
              <a:schemeClr val="tx1"/>
            </a:solidFill>
            <a:round/>
            <a:headEnd/>
            <a:tailEnd/>
          </a:ln>
        </p:spPr>
        <p:txBody>
          <a:bodyPr wrap="none" anchor="ctr"/>
          <a:lstStyle/>
          <a:p>
            <a:endParaRPr lang="en-US"/>
          </a:p>
        </p:txBody>
      </p:sp>
      <p:pic>
        <p:nvPicPr>
          <p:cNvPr id="9" name="Picture 57"/>
          <p:cNvPicPr>
            <a:picLocks noChangeAspect="1" noChangeArrowheads="1"/>
          </p:cNvPicPr>
          <p:nvPr/>
        </p:nvPicPr>
        <p:blipFill>
          <a:blip r:embed="rId5" cstate="print"/>
          <a:srcRect/>
          <a:stretch>
            <a:fillRect/>
          </a:stretch>
        </p:blipFill>
        <p:spPr bwMode="auto">
          <a:xfrm>
            <a:off x="70104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4" descr="backgroundNologo.jpg                                           000A693BMacintosh HD                   7C25B080:"/>
          <p:cNvPicPr>
            <a:picLocks noChangeAspect="1" noChangeArrowheads="1"/>
          </p:cNvPicPr>
          <p:nvPr/>
        </p:nvPicPr>
        <p:blipFill>
          <a:blip r:embed="rId3" cstate="email"/>
          <a:srcRect/>
          <a:stretch>
            <a:fillRect/>
          </a:stretch>
        </p:blipFill>
        <p:spPr bwMode="auto">
          <a:xfrm>
            <a:off x="0" y="0"/>
            <a:ext cx="9144000" cy="1036638"/>
          </a:xfrm>
          <a:prstGeom prst="rect">
            <a:avLst/>
          </a:prstGeom>
          <a:noFill/>
          <a:ln w="9525">
            <a:noFill/>
            <a:miter lim="800000"/>
            <a:headEnd/>
            <a:tailEnd/>
          </a:ln>
        </p:spPr>
      </p:pic>
      <p:pic>
        <p:nvPicPr>
          <p:cNvPr id="15364" name="Picture 25" descr="background_bottom.jpg                                          000A693BMacintosh HD                   7C25B080:"/>
          <p:cNvPicPr>
            <a:picLocks noChangeAspect="1" noChangeArrowheads="1"/>
          </p:cNvPicPr>
          <p:nvPr/>
        </p:nvPicPr>
        <p:blipFill>
          <a:blip r:embed="rId4" cstate="email"/>
          <a:srcRect/>
          <a:stretch>
            <a:fillRect/>
          </a:stretch>
        </p:blipFill>
        <p:spPr bwMode="auto">
          <a:xfrm>
            <a:off x="0" y="6669088"/>
            <a:ext cx="9144000" cy="188912"/>
          </a:xfrm>
          <a:prstGeom prst="rect">
            <a:avLst/>
          </a:prstGeom>
          <a:noFill/>
          <a:ln w="9525">
            <a:noFill/>
            <a:miter lim="800000"/>
            <a:headEnd/>
            <a:tailEnd/>
          </a:ln>
        </p:spPr>
      </p:pic>
      <p:sp>
        <p:nvSpPr>
          <p:cNvPr id="15366" name="Rectangle 32"/>
          <p:cNvSpPr>
            <a:spLocks noChangeArrowheads="1"/>
          </p:cNvSpPr>
          <p:nvPr/>
        </p:nvSpPr>
        <p:spPr bwMode="auto">
          <a:xfrm>
            <a:off x="-447675" y="4291013"/>
            <a:ext cx="184150" cy="366712"/>
          </a:xfrm>
          <a:prstGeom prst="rect">
            <a:avLst/>
          </a:prstGeom>
          <a:noFill/>
          <a:ln w="9525">
            <a:noFill/>
            <a:miter lim="800000"/>
            <a:headEnd/>
            <a:tailEnd/>
          </a:ln>
        </p:spPr>
        <p:txBody>
          <a:bodyPr wrap="none">
            <a:spAutoFit/>
          </a:bodyPr>
          <a:lstStyle/>
          <a:p>
            <a:endParaRPr lang="en-US"/>
          </a:p>
        </p:txBody>
      </p:sp>
      <p:sp>
        <p:nvSpPr>
          <p:cNvPr id="15367" name="Rectangle 34"/>
          <p:cNvSpPr>
            <a:spLocks noGrp="1" noChangeArrowheads="1"/>
          </p:cNvSpPr>
          <p:nvPr>
            <p:ph type="title"/>
          </p:nvPr>
        </p:nvSpPr>
        <p:spPr>
          <a:xfrm>
            <a:off x="533400" y="1219200"/>
            <a:ext cx="8229600" cy="1143000"/>
          </a:xfrm>
          <a:noFill/>
        </p:spPr>
        <p:txBody>
          <a:bodyPr>
            <a:normAutofit/>
          </a:bodyPr>
          <a:lstStyle/>
          <a:p>
            <a:pPr eaLnBrk="1" hangingPunct="1"/>
            <a:r>
              <a:rPr lang="en-US" sz="3200" dirty="0" smtClean="0">
                <a:solidFill>
                  <a:schemeClr val="tx1"/>
                </a:solidFill>
                <a:latin typeface="Arial" pitchFamily="34" charset="0"/>
                <a:cs typeface="Arial" pitchFamily="34" charset="0"/>
              </a:rPr>
              <a:t>Mission de la FEPS</a:t>
            </a:r>
            <a:endParaRPr lang="en-US" sz="3200" u="sng" dirty="0" smtClean="0">
              <a:latin typeface="Arial" pitchFamily="34" charset="0"/>
              <a:cs typeface="Arial" pitchFamily="34" charset="0"/>
            </a:endParaRPr>
          </a:p>
        </p:txBody>
      </p:sp>
      <p:sp>
        <p:nvSpPr>
          <p:cNvPr id="15368" name="Rectangle 35"/>
          <p:cNvSpPr>
            <a:spLocks noChangeArrowheads="1"/>
          </p:cNvSpPr>
          <p:nvPr/>
        </p:nvSpPr>
        <p:spPr bwMode="auto">
          <a:xfrm>
            <a:off x="609600" y="2057400"/>
            <a:ext cx="5334000" cy="2667000"/>
          </a:xfrm>
          <a:prstGeom prst="rect">
            <a:avLst/>
          </a:prstGeom>
          <a:noFill/>
          <a:ln w="9525">
            <a:noFill/>
            <a:miter lim="800000"/>
            <a:headEnd/>
            <a:tailEnd/>
          </a:ln>
        </p:spPr>
        <p:txBody>
          <a:bodyPr/>
          <a:lstStyle/>
          <a:p>
            <a:pPr>
              <a:spcBef>
                <a:spcPct val="20000"/>
              </a:spcBef>
            </a:pPr>
            <a:r>
              <a:rPr lang="fr-FR" sz="2400" dirty="0">
                <a:cs typeface="Arial" pitchFamily="34" charset="0"/>
              </a:rPr>
              <a:t>Nous éduquerons les dirigeants d'aujourd'hui et de demain </a:t>
            </a:r>
            <a:r>
              <a:rPr lang="fr-FR" sz="2400" dirty="0" smtClean="0">
                <a:cs typeface="Arial" pitchFamily="34" charset="0"/>
              </a:rPr>
              <a:t>au sujet des </a:t>
            </a:r>
            <a:r>
              <a:rPr lang="fr-FR" sz="2400" dirty="0">
                <a:cs typeface="Arial" pitchFamily="34" charset="0"/>
              </a:rPr>
              <a:t>problèmes de qualité de l'eau potable afin de réaliser notre objectif d'offrir une eau potable </a:t>
            </a:r>
            <a:r>
              <a:rPr lang="fr-FR" sz="2400" dirty="0" smtClean="0">
                <a:cs typeface="Arial" pitchFamily="34" charset="0"/>
              </a:rPr>
              <a:t>sure </a:t>
            </a:r>
            <a:r>
              <a:rPr lang="fr-FR" sz="2400" dirty="0">
                <a:cs typeface="Arial" pitchFamily="34" charset="0"/>
              </a:rPr>
              <a:t>à tous les Canadiens.</a:t>
            </a:r>
            <a:endParaRPr lang="en-US" sz="2400" dirty="0"/>
          </a:p>
        </p:txBody>
      </p:sp>
      <p:sp>
        <p:nvSpPr>
          <p:cNvPr id="15369" name="Line 36"/>
          <p:cNvSpPr>
            <a:spLocks noChangeShapeType="1"/>
          </p:cNvSpPr>
          <p:nvPr/>
        </p:nvSpPr>
        <p:spPr bwMode="auto">
          <a:xfrm>
            <a:off x="609600" y="1981200"/>
            <a:ext cx="7848600" cy="0"/>
          </a:xfrm>
          <a:prstGeom prst="line">
            <a:avLst/>
          </a:prstGeom>
          <a:noFill/>
          <a:ln w="19050">
            <a:solidFill>
              <a:schemeClr val="tx1"/>
            </a:solidFill>
            <a:round/>
            <a:headEnd/>
            <a:tailEnd/>
          </a:ln>
        </p:spPr>
        <p:txBody>
          <a:bodyPr wrap="none" anchor="ctr"/>
          <a:lstStyle/>
          <a:p>
            <a:endParaRPr lang="en-US"/>
          </a:p>
        </p:txBody>
      </p:sp>
      <p:pic>
        <p:nvPicPr>
          <p:cNvPr id="9" name="Picture 14" descr="background.jpg                                                 000A693BMacintosh HD                   7C25B080:"/>
          <p:cNvPicPr>
            <a:picLocks noChangeAspect="1" noChangeArrowheads="1"/>
          </p:cNvPicPr>
          <p:nvPr/>
        </p:nvPicPr>
        <p:blipFill>
          <a:blip r:embed="rId5" cstate="email"/>
          <a:srcRect/>
          <a:stretch>
            <a:fillRect/>
          </a:stretch>
        </p:blipFill>
        <p:spPr bwMode="auto">
          <a:xfrm>
            <a:off x="0" y="0"/>
            <a:ext cx="9144000" cy="1057275"/>
          </a:xfrm>
          <a:prstGeom prst="rect">
            <a:avLst/>
          </a:prstGeom>
          <a:noFill/>
          <a:ln w="9525">
            <a:noFill/>
            <a:miter lim="800000"/>
            <a:headEnd/>
            <a:tailEnd/>
          </a:ln>
        </p:spPr>
      </p:pic>
      <p:pic>
        <p:nvPicPr>
          <p:cNvPr id="10"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599" y="2220912"/>
            <a:ext cx="2059877" cy="1055687"/>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4" descr="background_bottom.jpg                                          000A693BMacintosh HD                   7C25B080:"/>
          <p:cNvPicPr>
            <a:picLocks noChangeAspect="1" noChangeArrowheads="1"/>
          </p:cNvPicPr>
          <p:nvPr/>
        </p:nvPicPr>
        <p:blipFill>
          <a:blip r:embed="rId3" cstate="email"/>
          <a:srcRect/>
          <a:stretch>
            <a:fillRect/>
          </a:stretch>
        </p:blipFill>
        <p:spPr bwMode="auto">
          <a:xfrm>
            <a:off x="0" y="6669088"/>
            <a:ext cx="9144000" cy="188912"/>
          </a:xfrm>
          <a:prstGeom prst="rect">
            <a:avLst/>
          </a:prstGeom>
          <a:noFill/>
          <a:ln w="9525">
            <a:noFill/>
            <a:miter lim="800000"/>
            <a:headEnd/>
            <a:tailEnd/>
          </a:ln>
        </p:spPr>
      </p:pic>
      <p:pic>
        <p:nvPicPr>
          <p:cNvPr id="79875" name="Picture 15" descr="background.jpg                                                 000A693BMacintosh HD                   7C25B080:"/>
          <p:cNvPicPr>
            <a:picLocks noChangeAspect="1" noChangeArrowheads="1"/>
          </p:cNvPicPr>
          <p:nvPr/>
        </p:nvPicPr>
        <p:blipFill>
          <a:blip r:embed="rId4" cstate="email"/>
          <a:srcRect/>
          <a:stretch>
            <a:fillRect/>
          </a:stretch>
        </p:blipFill>
        <p:spPr bwMode="auto">
          <a:xfrm>
            <a:off x="0" y="0"/>
            <a:ext cx="9144000" cy="1057275"/>
          </a:xfrm>
          <a:prstGeom prst="rect">
            <a:avLst/>
          </a:prstGeom>
          <a:noFill/>
          <a:ln w="9525">
            <a:noFill/>
            <a:miter lim="800000"/>
            <a:headEnd/>
            <a:tailEnd/>
          </a:ln>
        </p:spPr>
      </p:pic>
      <p:sp>
        <p:nvSpPr>
          <p:cNvPr id="79876" name="Rectangle 17"/>
          <p:cNvSpPr>
            <a:spLocks noChangeArrowheads="1"/>
          </p:cNvSpPr>
          <p:nvPr/>
        </p:nvSpPr>
        <p:spPr bwMode="auto">
          <a:xfrm>
            <a:off x="457200" y="914400"/>
            <a:ext cx="3505200" cy="1143000"/>
          </a:xfrm>
          <a:prstGeom prst="rect">
            <a:avLst/>
          </a:prstGeom>
          <a:noFill/>
          <a:ln w="9525">
            <a:noFill/>
            <a:miter lim="800000"/>
            <a:headEnd/>
            <a:tailEnd/>
          </a:ln>
        </p:spPr>
        <p:txBody>
          <a:bodyPr anchor="ctr"/>
          <a:lstStyle/>
          <a:p>
            <a:endParaRPr lang="en-US" sz="5400" b="1" u="sng">
              <a:solidFill>
                <a:schemeClr val="tx2"/>
              </a:solidFill>
              <a:latin typeface="Calibri" pitchFamily="34" charset="0"/>
            </a:endParaRPr>
          </a:p>
        </p:txBody>
      </p:sp>
      <p:pic>
        <p:nvPicPr>
          <p:cNvPr id="79878"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85266" y="1228725"/>
            <a:ext cx="7573468" cy="3143250"/>
          </a:xfrm>
          <a:prstGeom prst="rect">
            <a:avLst/>
          </a:prstGeom>
          <a:noFill/>
          <a:ln w="9525">
            <a:noFill/>
            <a:miter lim="800000"/>
            <a:headEnd/>
            <a:tailEnd/>
          </a:ln>
        </p:spPr>
      </p:pic>
      <p:sp>
        <p:nvSpPr>
          <p:cNvPr id="79879" name="TextBox 9"/>
          <p:cNvSpPr txBox="1">
            <a:spLocks noChangeArrowheads="1"/>
          </p:cNvSpPr>
          <p:nvPr/>
        </p:nvSpPr>
        <p:spPr bwMode="auto">
          <a:xfrm>
            <a:off x="0" y="4429125"/>
            <a:ext cx="9144000" cy="1477963"/>
          </a:xfrm>
          <a:prstGeom prst="rect">
            <a:avLst/>
          </a:prstGeom>
          <a:noFill/>
          <a:ln w="9525">
            <a:noFill/>
            <a:miter lim="800000"/>
            <a:headEnd/>
            <a:tailEnd/>
          </a:ln>
        </p:spPr>
        <p:txBody>
          <a:bodyPr>
            <a:spAutoFit/>
          </a:bodyPr>
          <a:lstStyle/>
          <a:p>
            <a:pPr algn="ctr">
              <a:spcBef>
                <a:spcPct val="50000"/>
              </a:spcBef>
            </a:pPr>
            <a:r>
              <a:rPr lang="fr-CA" sz="2400" dirty="0" smtClean="0">
                <a:latin typeface="Arial" pitchFamily="34" charset="0"/>
                <a:cs typeface="Arial" pitchFamily="34" charset="0"/>
              </a:rPr>
              <a:t>S’il vous plaît visitez-nous au</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algn="ctr">
              <a:spcBef>
                <a:spcPct val="50000"/>
              </a:spcBef>
            </a:pPr>
            <a:r>
              <a:rPr lang="en-US" sz="4400" dirty="0">
                <a:solidFill>
                  <a:srgbClr val="0C59DC"/>
                </a:solidFill>
                <a:latin typeface="Calibri" pitchFamily="34" charset="0"/>
              </a:rPr>
              <a:t> </a:t>
            </a:r>
            <a:r>
              <a:rPr lang="en-US" sz="4400" dirty="0">
                <a:solidFill>
                  <a:srgbClr val="0C59DC"/>
                </a:solidFill>
                <a:latin typeface="Calibri" pitchFamily="34" charset="0"/>
                <a:hlinkClick r:id="rId6"/>
              </a:rPr>
              <a:t>www.safewater.org</a:t>
            </a:r>
            <a:endParaRPr lang="en-US" sz="4400" dirty="0">
              <a:solidFill>
                <a:srgbClr val="0C59DC"/>
              </a:solidFill>
              <a:latin typeface="Calibri" pitchFamily="34" charset="0"/>
            </a:endParaRPr>
          </a:p>
        </p:txBody>
      </p:sp>
      <p:pic>
        <p:nvPicPr>
          <p:cNvPr id="8" name="Picture 57"/>
          <p:cNvPicPr>
            <a:picLocks noChangeAspect="1" noChangeArrowheads="1"/>
          </p:cNvPicPr>
          <p:nvPr/>
        </p:nvPicPr>
        <p:blipFill>
          <a:blip r:embed="rId7"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ransition>
    <p:wheel spokes="0"/>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304800" y="914400"/>
            <a:ext cx="8686800" cy="1569660"/>
          </a:xfrm>
          <a:prstGeom prst="rect">
            <a:avLst/>
          </a:prstGeom>
          <a:noFill/>
        </p:spPr>
        <p:txBody>
          <a:bodyPr wrap="square" rtlCol="0">
            <a:spAutoFit/>
          </a:bodyPr>
          <a:lstStyle/>
          <a:p>
            <a:pPr algn="ctr"/>
            <a:r>
              <a:rPr lang="fr-CA" sz="3200" dirty="0" smtClean="0">
                <a:latin typeface="Arial" pitchFamily="34" charset="0"/>
                <a:cs typeface="Arial" pitchFamily="34" charset="0"/>
              </a:rPr>
              <a:t>Quelques des </a:t>
            </a:r>
            <a:r>
              <a:rPr lang="fr-CA" sz="3200" dirty="0" smtClean="0">
                <a:latin typeface="Arial" pitchFamily="34" charset="0"/>
                <a:cs typeface="Arial" pitchFamily="34" charset="0"/>
              </a:rPr>
              <a:t>contaminants </a:t>
            </a:r>
            <a:r>
              <a:rPr lang="fr-CA" sz="3200" dirty="0" smtClean="0">
                <a:latin typeface="Arial" pitchFamily="34" charset="0"/>
                <a:cs typeface="Arial" pitchFamily="34" charset="0"/>
              </a:rPr>
              <a:t>qui sont </a:t>
            </a:r>
            <a:r>
              <a:rPr lang="fr-CA" sz="3200" dirty="0" smtClean="0">
                <a:latin typeface="Arial" pitchFamily="34" charset="0"/>
                <a:cs typeface="Arial" pitchFamily="34" charset="0"/>
              </a:rPr>
              <a:t>présents </a:t>
            </a:r>
            <a:r>
              <a:rPr lang="fr-CA" sz="3200" dirty="0">
                <a:latin typeface="Arial" pitchFamily="34" charset="0"/>
                <a:cs typeface="Arial" pitchFamily="34" charset="0"/>
              </a:rPr>
              <a:t>n</a:t>
            </a:r>
            <a:r>
              <a:rPr lang="fr-CA" sz="3200" dirty="0" smtClean="0">
                <a:latin typeface="Arial" pitchFamily="34" charset="0"/>
                <a:cs typeface="Arial" pitchFamily="34" charset="0"/>
              </a:rPr>
              <a:t>aturellement </a:t>
            </a:r>
            <a:r>
              <a:rPr lang="fr-CA" sz="3200" dirty="0" smtClean="0">
                <a:latin typeface="Arial" pitchFamily="34" charset="0"/>
                <a:cs typeface="Arial" pitchFamily="34" charset="0"/>
              </a:rPr>
              <a:t>ont le </a:t>
            </a:r>
            <a:r>
              <a:rPr lang="fr-CA" sz="3200" dirty="0" smtClean="0">
                <a:latin typeface="Arial" pitchFamily="34" charset="0"/>
                <a:cs typeface="Arial" pitchFamily="34" charset="0"/>
              </a:rPr>
              <a:t>potentiel de causer </a:t>
            </a:r>
            <a:r>
              <a:rPr lang="fr-CA" sz="3200" dirty="0" smtClean="0">
                <a:latin typeface="Arial" pitchFamily="34" charset="0"/>
                <a:cs typeface="Arial" pitchFamily="34" charset="0"/>
              </a:rPr>
              <a:t>du </a:t>
            </a:r>
            <a:r>
              <a:rPr lang="fr-CA" sz="3200" dirty="0" smtClean="0">
                <a:latin typeface="Arial" pitchFamily="34" charset="0"/>
                <a:cs typeface="Arial" pitchFamily="34" charset="0"/>
              </a:rPr>
              <a:t>mal </a:t>
            </a:r>
            <a:r>
              <a:rPr lang="fr-CA" sz="3200" dirty="0" smtClean="0">
                <a:latin typeface="Arial" pitchFamily="34" charset="0"/>
                <a:cs typeface="Arial" pitchFamily="34" charset="0"/>
              </a:rPr>
              <a:t>aux </a:t>
            </a:r>
            <a:r>
              <a:rPr lang="fr-CA" sz="3200" dirty="0" smtClean="0">
                <a:latin typeface="Arial" pitchFamily="34" charset="0"/>
                <a:cs typeface="Arial" pitchFamily="34" charset="0"/>
              </a:rPr>
              <a:t>humains </a:t>
            </a:r>
            <a:endParaRPr lang="fr-CA" sz="3200" dirty="0">
              <a:latin typeface="Arial" pitchFamily="34" charset="0"/>
              <a:cs typeface="Arial" pitchFamily="34" charset="0"/>
            </a:endParaRPr>
          </a:p>
        </p:txBody>
      </p:sp>
      <p:sp>
        <p:nvSpPr>
          <p:cNvPr id="7" name="Line 11"/>
          <p:cNvSpPr>
            <a:spLocks noChangeShapeType="1"/>
          </p:cNvSpPr>
          <p:nvPr/>
        </p:nvSpPr>
        <p:spPr bwMode="auto">
          <a:xfrm>
            <a:off x="381000" y="2362200"/>
            <a:ext cx="7924800" cy="0"/>
          </a:xfrm>
          <a:prstGeom prst="line">
            <a:avLst/>
          </a:prstGeom>
          <a:noFill/>
          <a:ln w="19050">
            <a:solidFill>
              <a:schemeClr val="tx1"/>
            </a:solidFill>
            <a:round/>
            <a:headEnd/>
            <a:tailEnd/>
          </a:ln>
        </p:spPr>
        <p:txBody>
          <a:bodyPr wrap="none" anchor="ctr"/>
          <a:lstStyle/>
          <a:p>
            <a:endParaRPr lang="en-US"/>
          </a:p>
        </p:txBody>
      </p:sp>
      <p:sp>
        <p:nvSpPr>
          <p:cNvPr id="8" name="TextBox 7"/>
          <p:cNvSpPr txBox="1"/>
          <p:nvPr/>
        </p:nvSpPr>
        <p:spPr>
          <a:xfrm>
            <a:off x="381000" y="2438400"/>
            <a:ext cx="8382000" cy="2677656"/>
          </a:xfrm>
          <a:prstGeom prst="rect">
            <a:avLst/>
          </a:prstGeom>
          <a:noFill/>
        </p:spPr>
        <p:txBody>
          <a:bodyPr wrap="square" rtlCol="0">
            <a:spAutoFit/>
          </a:bodyPr>
          <a:lstStyle/>
          <a:p>
            <a:pPr>
              <a:buBlip>
                <a:blip r:embed="rId4"/>
              </a:buBlip>
            </a:pPr>
            <a:r>
              <a:rPr lang="fr-CA" sz="2400" dirty="0" smtClean="0">
                <a:latin typeface="Arial" pitchFamily="34" charset="0"/>
                <a:cs typeface="Arial" pitchFamily="34" charset="0"/>
              </a:rPr>
              <a:t> Métaux (ex: arsenic, mercure et plomb)</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a:p>
            <a:pPr>
              <a:buBlip>
                <a:blip r:embed="rId4"/>
              </a:buBlip>
            </a:pPr>
            <a:r>
              <a:rPr lang="fr-CA" sz="2400" dirty="0" smtClean="0">
                <a:latin typeface="Arial" pitchFamily="34" charset="0"/>
                <a:cs typeface="Arial" pitchFamily="34" charset="0"/>
              </a:rPr>
              <a:t> Composés radioactifs (ex: radium)</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a:p>
            <a:pPr marL="231775" indent="-231775">
              <a:buBlip>
                <a:blip r:embed="rId4"/>
              </a:buBlip>
            </a:pPr>
            <a:r>
              <a:rPr lang="fr-CA" sz="2400" dirty="0" smtClean="0">
                <a:latin typeface="Arial" pitchFamily="34" charset="0"/>
                <a:cs typeface="Arial" pitchFamily="34" charset="0"/>
              </a:rPr>
              <a:t>Microorganismes (ex: parasites, bactéries, protozoaires, algues bleu-vert toxiques)</a:t>
            </a:r>
            <a:br>
              <a:rPr lang="fr-CA" sz="2400" dirty="0" smtClean="0">
                <a:latin typeface="Arial" pitchFamily="34" charset="0"/>
                <a:cs typeface="Arial" pitchFamily="34" charset="0"/>
              </a:rPr>
            </a:br>
            <a:endParaRPr lang="fr-CA" sz="2400" dirty="0">
              <a:latin typeface="Arial" pitchFamily="34" charset="0"/>
              <a:cs typeface="Arial" pitchFamily="34" charset="0"/>
            </a:endParaRPr>
          </a:p>
        </p:txBody>
      </p:sp>
      <p:pic>
        <p:nvPicPr>
          <p:cNvPr id="9"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382000" cy="1077218"/>
          </a:xfrm>
          <a:prstGeom prst="rect">
            <a:avLst/>
          </a:prstGeom>
          <a:noFill/>
        </p:spPr>
        <p:txBody>
          <a:bodyPr wrap="square" rtlCol="0">
            <a:spAutoFit/>
          </a:bodyPr>
          <a:lstStyle/>
          <a:p>
            <a:pPr algn="ctr"/>
            <a:r>
              <a:rPr lang="fr-CA" sz="3200" dirty="0" smtClean="0">
                <a:latin typeface="Arial" pitchFamily="34" charset="0"/>
                <a:cs typeface="Arial" pitchFamily="34" charset="0"/>
              </a:rPr>
              <a:t>Eau </a:t>
            </a:r>
            <a:r>
              <a:rPr lang="fr-CA" sz="3200" dirty="0" smtClean="0">
                <a:latin typeface="Arial" pitchFamily="34" charset="0"/>
                <a:cs typeface="Arial" pitchFamily="34" charset="0"/>
              </a:rPr>
              <a:t>peut </a:t>
            </a:r>
            <a:r>
              <a:rPr lang="fr-CA" sz="3200" dirty="0">
                <a:latin typeface="Arial" pitchFamily="34" charset="0"/>
                <a:cs typeface="Arial" pitchFamily="34" charset="0"/>
              </a:rPr>
              <a:t>d</a:t>
            </a:r>
            <a:r>
              <a:rPr lang="fr-CA" sz="3200" dirty="0" smtClean="0">
                <a:latin typeface="Arial" pitchFamily="34" charset="0"/>
                <a:cs typeface="Arial" pitchFamily="34" charset="0"/>
              </a:rPr>
              <a:t>evenir </a:t>
            </a:r>
            <a:r>
              <a:rPr lang="fr-CA" sz="3200" dirty="0">
                <a:latin typeface="Arial" pitchFamily="34" charset="0"/>
                <a:cs typeface="Arial" pitchFamily="34" charset="0"/>
              </a:rPr>
              <a:t>c</a:t>
            </a:r>
            <a:r>
              <a:rPr lang="fr-CA" sz="3200" dirty="0" smtClean="0">
                <a:latin typeface="Arial" pitchFamily="34" charset="0"/>
                <a:cs typeface="Arial" pitchFamily="34" charset="0"/>
              </a:rPr>
              <a:t>ontaminé </a:t>
            </a:r>
            <a:r>
              <a:rPr lang="fr-CA" sz="3200" dirty="0" smtClean="0">
                <a:latin typeface="Arial" pitchFamily="34" charset="0"/>
                <a:cs typeface="Arial" pitchFamily="34" charset="0"/>
              </a:rPr>
              <a:t>avec ces </a:t>
            </a:r>
            <a:r>
              <a:rPr lang="fr-CA" sz="3200" dirty="0" smtClean="0">
                <a:latin typeface="Arial" pitchFamily="34" charset="0"/>
                <a:cs typeface="Arial" pitchFamily="34" charset="0"/>
              </a:rPr>
              <a:t>composés </a:t>
            </a:r>
            <a:r>
              <a:rPr lang="fr-CA" sz="3200" dirty="0" smtClean="0">
                <a:latin typeface="Arial" pitchFamily="34" charset="0"/>
                <a:cs typeface="Arial" pitchFamily="34" charset="0"/>
              </a:rPr>
              <a:t>et </a:t>
            </a:r>
            <a:r>
              <a:rPr lang="fr-CA" sz="3200" dirty="0" smtClean="0">
                <a:latin typeface="Arial" pitchFamily="34" charset="0"/>
                <a:cs typeface="Arial" pitchFamily="34" charset="0"/>
              </a:rPr>
              <a:t>microorganismes</a:t>
            </a:r>
            <a:endParaRPr lang="fr-CA" sz="3200" dirty="0">
              <a:latin typeface="Arial" pitchFamily="34" charset="0"/>
              <a:cs typeface="Arial" pitchFamily="34" charset="0"/>
            </a:endParaRPr>
          </a:p>
        </p:txBody>
      </p:sp>
      <p:sp>
        <p:nvSpPr>
          <p:cNvPr id="7" name="Line 11"/>
          <p:cNvSpPr>
            <a:spLocks noChangeShapeType="1"/>
          </p:cNvSpPr>
          <p:nvPr/>
        </p:nvSpPr>
        <p:spPr bwMode="auto">
          <a:xfrm>
            <a:off x="381000" y="2133600"/>
            <a:ext cx="7924800" cy="0"/>
          </a:xfrm>
          <a:prstGeom prst="line">
            <a:avLst/>
          </a:prstGeom>
          <a:noFill/>
          <a:ln w="19050">
            <a:solidFill>
              <a:schemeClr val="tx1"/>
            </a:solidFill>
            <a:round/>
            <a:headEnd/>
            <a:tailEnd/>
          </a:ln>
        </p:spPr>
        <p:txBody>
          <a:bodyPr wrap="none" anchor="ctr"/>
          <a:lstStyle/>
          <a:p>
            <a:endParaRPr lang="en-US"/>
          </a:p>
        </p:txBody>
      </p:sp>
      <p:sp>
        <p:nvSpPr>
          <p:cNvPr id="8" name="TextBox 7"/>
          <p:cNvSpPr txBox="1"/>
          <p:nvPr/>
        </p:nvSpPr>
        <p:spPr>
          <a:xfrm>
            <a:off x="533400" y="2286000"/>
            <a:ext cx="8001000" cy="2585323"/>
          </a:xfrm>
          <a:prstGeom prst="rect">
            <a:avLst/>
          </a:prstGeom>
          <a:noFill/>
        </p:spPr>
        <p:txBody>
          <a:bodyPr wrap="square" rtlCol="0">
            <a:spAutoFit/>
          </a:bodyPr>
          <a:lstStyle/>
          <a:p>
            <a:pPr marL="231775" indent="-231775">
              <a:buBlip>
                <a:blip r:embed="rId4"/>
              </a:buBlip>
            </a:pPr>
            <a:r>
              <a:rPr lang="fr-CA" sz="2400" dirty="0" smtClean="0">
                <a:latin typeface="Arial" pitchFamily="34" charset="0"/>
                <a:cs typeface="Arial" pitchFamily="34" charset="0"/>
              </a:rPr>
              <a:t>S’ils sont présents naturellement dans le sol ou roche que l’entoure.</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a:p>
            <a:pPr marL="231775" indent="-231775">
              <a:buBlip>
                <a:blip r:embed="rId4"/>
              </a:buBlip>
            </a:pPr>
            <a:r>
              <a:rPr lang="fr-CA" sz="2400" dirty="0" smtClean="0">
                <a:latin typeface="Arial" pitchFamily="34" charset="0"/>
                <a:cs typeface="Arial" pitchFamily="34" charset="0"/>
              </a:rPr>
              <a:t>Comme un résultat d’activité humain (</a:t>
            </a:r>
            <a:r>
              <a:rPr lang="fr-CA" sz="2400" dirty="0" smtClean="0"/>
              <a:t>agriculture, activité industriel et développement urbain tous affectent la qualité et quantité de sources d’eau de la surface et souterraine)</a:t>
            </a:r>
            <a:endParaRPr lang="fr-CA" sz="2400" dirty="0" smtClean="0">
              <a:latin typeface="Arial" pitchFamily="34" charset="0"/>
              <a:cs typeface="Arial" pitchFamily="34" charset="0"/>
            </a:endParaRPr>
          </a:p>
          <a:p>
            <a:endParaRPr lang="fr-CA" dirty="0"/>
          </a:p>
        </p:txBody>
      </p:sp>
      <p:pic>
        <p:nvPicPr>
          <p:cNvPr id="9"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533400" y="1143000"/>
            <a:ext cx="8001000" cy="2554545"/>
          </a:xfrm>
          <a:prstGeom prst="rect">
            <a:avLst/>
          </a:prstGeom>
          <a:noFill/>
        </p:spPr>
        <p:txBody>
          <a:bodyPr wrap="square" rtlCol="0">
            <a:spAutoFit/>
          </a:bodyPr>
          <a:lstStyle/>
          <a:p>
            <a:pPr algn="ctr"/>
            <a:r>
              <a:rPr lang="fr-CA" sz="3200" dirty="0" smtClean="0">
                <a:latin typeface="Arial" pitchFamily="34" charset="0"/>
                <a:cs typeface="Arial" pitchFamily="34" charset="0"/>
              </a:rPr>
              <a:t>Manque de </a:t>
            </a:r>
            <a:r>
              <a:rPr lang="fr-CA" sz="3200" dirty="0" smtClean="0">
                <a:latin typeface="Arial" pitchFamily="34" charset="0"/>
                <a:cs typeface="Arial" pitchFamily="34" charset="0"/>
              </a:rPr>
              <a:t>régulations </a:t>
            </a:r>
            <a:r>
              <a:rPr lang="fr-CA" sz="3200" dirty="0" smtClean="0">
                <a:latin typeface="Arial" pitchFamily="34" charset="0"/>
                <a:cs typeface="Arial" pitchFamily="34" charset="0"/>
              </a:rPr>
              <a:t>en </a:t>
            </a:r>
            <a:r>
              <a:rPr lang="fr-CA" sz="3200" dirty="0" smtClean="0">
                <a:latin typeface="Arial" pitchFamily="34" charset="0"/>
                <a:cs typeface="Arial" pitchFamily="34" charset="0"/>
              </a:rPr>
              <a:t>communautés </a:t>
            </a:r>
            <a:r>
              <a:rPr lang="fr-CA" sz="3200" dirty="0" smtClean="0">
                <a:latin typeface="Arial" pitchFamily="34" charset="0"/>
                <a:cs typeface="Arial" pitchFamily="34" charset="0"/>
              </a:rPr>
              <a:t>Premières Nations</a:t>
            </a:r>
          </a:p>
          <a:p>
            <a:r>
              <a:rPr lang="fr-CA" sz="2400" dirty="0" smtClean="0">
                <a:latin typeface="Arial" pitchFamily="34" charset="0"/>
                <a:cs typeface="Arial" pitchFamily="34" charset="0"/>
              </a:rPr>
              <a:t>Au cause d’une manque d’aucun vrai réglementation en communautés Premières Nations, n’importe quoi qui est disposé dans un manière non sûre terminera dans la source d’eau. </a:t>
            </a:r>
          </a:p>
        </p:txBody>
      </p:sp>
      <p:sp>
        <p:nvSpPr>
          <p:cNvPr id="7" name="Line 11"/>
          <p:cNvSpPr>
            <a:spLocks noChangeShapeType="1"/>
          </p:cNvSpPr>
          <p:nvPr/>
        </p:nvSpPr>
        <p:spPr bwMode="auto">
          <a:xfrm>
            <a:off x="533400" y="2133600"/>
            <a:ext cx="7924800" cy="0"/>
          </a:xfrm>
          <a:prstGeom prst="line">
            <a:avLst/>
          </a:prstGeom>
          <a:noFill/>
          <a:ln w="19050">
            <a:solidFill>
              <a:schemeClr val="tx1"/>
            </a:solidFill>
            <a:round/>
            <a:headEnd/>
            <a:tailEnd/>
          </a:ln>
        </p:spPr>
        <p:txBody>
          <a:bodyPr wrap="none" anchor="ctr"/>
          <a:lstStyle/>
          <a:p>
            <a:endParaRPr lang="en-US"/>
          </a:p>
        </p:txBody>
      </p:sp>
      <p:pic>
        <p:nvPicPr>
          <p:cNvPr id="23553" name="Picture 1"/>
          <p:cNvPicPr>
            <a:picLocks noChangeAspect="1" noChangeArrowheads="1"/>
          </p:cNvPicPr>
          <p:nvPr/>
        </p:nvPicPr>
        <p:blipFill>
          <a:blip r:embed="rId4" cstate="email"/>
          <a:srcRect/>
          <a:stretch>
            <a:fillRect/>
          </a:stretch>
        </p:blipFill>
        <p:spPr bwMode="auto">
          <a:xfrm>
            <a:off x="2209799" y="3598117"/>
            <a:ext cx="4343401" cy="2935067"/>
          </a:xfrm>
          <a:prstGeom prst="rect">
            <a:avLst/>
          </a:prstGeom>
          <a:noFill/>
          <a:ln w="9525">
            <a:noFill/>
            <a:miter lim="800000"/>
            <a:headEnd/>
            <a:tailEnd/>
          </a:ln>
        </p:spPr>
      </p:pic>
      <p:pic>
        <p:nvPicPr>
          <p:cNvPr id="8"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TextBox 5"/>
          <p:cNvSpPr txBox="1"/>
          <p:nvPr/>
        </p:nvSpPr>
        <p:spPr>
          <a:xfrm>
            <a:off x="457200" y="1143000"/>
            <a:ext cx="8305800" cy="2923877"/>
          </a:xfrm>
          <a:prstGeom prst="rect">
            <a:avLst/>
          </a:prstGeom>
          <a:noFill/>
        </p:spPr>
        <p:txBody>
          <a:bodyPr wrap="square" rtlCol="0">
            <a:spAutoFit/>
          </a:bodyPr>
          <a:lstStyle/>
          <a:p>
            <a:pPr algn="ctr"/>
            <a:r>
              <a:rPr lang="fr-CA" sz="3200" dirty="0" smtClean="0">
                <a:latin typeface="Arial" pitchFamily="34" charset="0"/>
                <a:cs typeface="Arial" pitchFamily="34" charset="0"/>
              </a:rPr>
              <a:t>Ruissellement de la </a:t>
            </a:r>
            <a:r>
              <a:rPr lang="fr-CA" sz="3200" dirty="0" smtClean="0">
                <a:latin typeface="Arial" pitchFamily="34" charset="0"/>
                <a:cs typeface="Arial" pitchFamily="34" charset="0"/>
              </a:rPr>
              <a:t>surface</a:t>
            </a:r>
            <a:endParaRPr lang="fr-CA" sz="3200" dirty="0" smtClean="0">
              <a:latin typeface="Arial" pitchFamily="34" charset="0"/>
              <a:cs typeface="Arial" pitchFamily="34" charset="0"/>
            </a:endParaRPr>
          </a:p>
          <a:p>
            <a:r>
              <a:rPr lang="fr-CA" sz="2400" dirty="0" smtClean="0">
                <a:latin typeface="Arial" pitchFamily="34" charset="0"/>
                <a:cs typeface="Arial" pitchFamily="34" charset="0"/>
              </a:rPr>
              <a:t>Quelques utilisations de la terre, comme le développement urbain, baisse l’aire de la surface disponible pour eau de filtrer dans le sol. Comme un résultat, eau coule à travers la surface du sol (appelé « ruissellement de la surface ») au lieu de recharger l’eau souterraine.</a:t>
            </a:r>
          </a:p>
          <a:p>
            <a:pPr algn="ctr"/>
            <a:endParaRPr lang="fr-CA" sz="3200" dirty="0">
              <a:latin typeface="Arial" pitchFamily="34" charset="0"/>
              <a:cs typeface="Arial" pitchFamily="34" charset="0"/>
            </a:endParaRPr>
          </a:p>
        </p:txBody>
      </p:sp>
      <p:sp>
        <p:nvSpPr>
          <p:cNvPr id="8" name="Line 11"/>
          <p:cNvSpPr>
            <a:spLocks noChangeShapeType="1"/>
          </p:cNvSpPr>
          <p:nvPr/>
        </p:nvSpPr>
        <p:spPr bwMode="auto">
          <a:xfrm>
            <a:off x="381000" y="1676400"/>
            <a:ext cx="7924800" cy="0"/>
          </a:xfrm>
          <a:prstGeom prst="line">
            <a:avLst/>
          </a:prstGeom>
          <a:noFill/>
          <a:ln w="19050">
            <a:solidFill>
              <a:schemeClr val="tx1"/>
            </a:solidFill>
            <a:round/>
            <a:headEnd/>
            <a:tailEnd/>
          </a:ln>
        </p:spPr>
        <p:txBody>
          <a:bodyPr wrap="none" anchor="ctr"/>
          <a:lstStyle/>
          <a:p>
            <a:endParaRPr lang="en-US"/>
          </a:p>
        </p:txBody>
      </p:sp>
      <p:pic>
        <p:nvPicPr>
          <p:cNvPr id="19457" name="Picture 1"/>
          <p:cNvPicPr>
            <a:picLocks noChangeAspect="1" noChangeArrowheads="1"/>
          </p:cNvPicPr>
          <p:nvPr/>
        </p:nvPicPr>
        <p:blipFill>
          <a:blip r:embed="rId4" cstate="email"/>
          <a:srcRect/>
          <a:stretch>
            <a:fillRect/>
          </a:stretch>
        </p:blipFill>
        <p:spPr bwMode="auto">
          <a:xfrm>
            <a:off x="2438400" y="3505200"/>
            <a:ext cx="4343400" cy="2886319"/>
          </a:xfrm>
          <a:prstGeom prst="rect">
            <a:avLst/>
          </a:prstGeom>
          <a:noFill/>
          <a:ln w="9525">
            <a:noFill/>
            <a:miter lim="800000"/>
            <a:headEnd/>
            <a:tailEnd/>
          </a:ln>
        </p:spPr>
      </p:pic>
      <p:sp>
        <p:nvSpPr>
          <p:cNvPr id="10" name="TextBox 9"/>
          <p:cNvSpPr txBox="1"/>
          <p:nvPr/>
        </p:nvSpPr>
        <p:spPr>
          <a:xfrm>
            <a:off x="1981200" y="6400800"/>
            <a:ext cx="5410200" cy="246221"/>
          </a:xfrm>
          <a:prstGeom prst="rect">
            <a:avLst/>
          </a:prstGeom>
          <a:noFill/>
        </p:spPr>
        <p:txBody>
          <a:bodyPr wrap="square" rtlCol="0">
            <a:spAutoFit/>
          </a:bodyPr>
          <a:lstStyle/>
          <a:p>
            <a:r>
              <a:rPr lang="en-US" sz="1000" dirty="0" smtClean="0">
                <a:latin typeface="Arial" pitchFamily="34" charset="0"/>
                <a:cs typeface="Arial" pitchFamily="34" charset="0"/>
              </a:rPr>
              <a:t>Source:  </a:t>
            </a:r>
            <a:r>
              <a:rPr lang="en-US" sz="1000" dirty="0" smtClean="0">
                <a:latin typeface="Arial" pitchFamily="34" charset="0"/>
                <a:cs typeface="Arial" pitchFamily="34" charset="0"/>
                <a:hlinkClick r:id="rId5"/>
              </a:rPr>
              <a:t>http://www.hickerphoto.com/toronto-skyscrapers-ontario-canada-9552-pictures.htm</a:t>
            </a:r>
            <a:r>
              <a:rPr lang="en-US" sz="1000" dirty="0" smtClean="0">
                <a:latin typeface="Arial" pitchFamily="34" charset="0"/>
                <a:cs typeface="Arial" pitchFamily="34" charset="0"/>
              </a:rPr>
              <a:t> </a:t>
            </a:r>
            <a:endParaRPr lang="en-US" sz="1000" dirty="0">
              <a:latin typeface="Arial" pitchFamily="34" charset="0"/>
              <a:cs typeface="Arial" pitchFamily="34" charset="0"/>
            </a:endParaRPr>
          </a:p>
        </p:txBody>
      </p:sp>
      <p:pic>
        <p:nvPicPr>
          <p:cNvPr id="9" name="Picture 57"/>
          <p:cNvPicPr>
            <a:picLocks noChangeAspect="1" noChangeArrowheads="1"/>
          </p:cNvPicPr>
          <p:nvPr/>
        </p:nvPicPr>
        <p:blipFill>
          <a:blip r:embed="rId6"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457200" y="2209800"/>
            <a:ext cx="7924800" cy="0"/>
          </a:xfrm>
          <a:prstGeom prst="line">
            <a:avLst/>
          </a:prstGeom>
          <a:noFill/>
          <a:ln w="19050">
            <a:solidFill>
              <a:schemeClr val="tx1"/>
            </a:solidFill>
            <a:round/>
            <a:headEnd/>
            <a:tailEnd/>
          </a:ln>
        </p:spPr>
        <p:txBody>
          <a:bodyPr wrap="none" anchor="ctr"/>
          <a:lstStyle/>
          <a:p>
            <a:endParaRPr lang="en-US"/>
          </a:p>
        </p:txBody>
      </p:sp>
      <p:sp>
        <p:nvSpPr>
          <p:cNvPr id="7" name="TextBox 6"/>
          <p:cNvSpPr txBox="1"/>
          <p:nvPr/>
        </p:nvSpPr>
        <p:spPr>
          <a:xfrm>
            <a:off x="685800" y="1219200"/>
            <a:ext cx="7543800" cy="1077218"/>
          </a:xfrm>
          <a:prstGeom prst="rect">
            <a:avLst/>
          </a:prstGeom>
          <a:noFill/>
        </p:spPr>
        <p:txBody>
          <a:bodyPr wrap="square" rtlCol="0">
            <a:spAutoFit/>
          </a:bodyPr>
          <a:lstStyle/>
          <a:p>
            <a:pPr algn="ctr"/>
            <a:r>
              <a:rPr lang="fr-CA" sz="3200" dirty="0" smtClean="0">
                <a:latin typeface="Arial" pitchFamily="34" charset="0"/>
                <a:cs typeface="Arial" pitchFamily="34" charset="0"/>
              </a:rPr>
              <a:t>Deux </a:t>
            </a:r>
            <a:r>
              <a:rPr lang="fr-CA" sz="3200" dirty="0" smtClean="0">
                <a:latin typeface="Arial" pitchFamily="34" charset="0"/>
                <a:cs typeface="Arial" pitchFamily="34" charset="0"/>
              </a:rPr>
              <a:t>types </a:t>
            </a:r>
            <a:r>
              <a:rPr lang="fr-CA" sz="3200" dirty="0" smtClean="0">
                <a:latin typeface="Arial" pitchFamily="34" charset="0"/>
                <a:cs typeface="Arial" pitchFamily="34" charset="0"/>
              </a:rPr>
              <a:t>de </a:t>
            </a:r>
            <a:r>
              <a:rPr lang="fr-CA" sz="3200" dirty="0" smtClean="0">
                <a:latin typeface="Arial" pitchFamily="34" charset="0"/>
                <a:cs typeface="Arial" pitchFamily="34" charset="0"/>
              </a:rPr>
              <a:t>contamination d’eau </a:t>
            </a:r>
            <a:r>
              <a:rPr lang="fr-CA" sz="3200" dirty="0" smtClean="0">
                <a:latin typeface="Arial" pitchFamily="34" charset="0"/>
                <a:cs typeface="Arial" pitchFamily="34" charset="0"/>
              </a:rPr>
              <a:t>de la </a:t>
            </a:r>
            <a:r>
              <a:rPr lang="fr-CA" sz="3200" dirty="0" smtClean="0">
                <a:latin typeface="Arial" pitchFamily="34" charset="0"/>
                <a:cs typeface="Arial" pitchFamily="34" charset="0"/>
              </a:rPr>
              <a:t>surface </a:t>
            </a:r>
            <a:r>
              <a:rPr lang="fr-CA" sz="3200" dirty="0" smtClean="0">
                <a:latin typeface="Arial" pitchFamily="34" charset="0"/>
                <a:cs typeface="Arial" pitchFamily="34" charset="0"/>
              </a:rPr>
              <a:t>et </a:t>
            </a:r>
            <a:r>
              <a:rPr lang="fr-CA" sz="3200" dirty="0" smtClean="0">
                <a:latin typeface="Arial" pitchFamily="34" charset="0"/>
                <a:cs typeface="Arial" pitchFamily="34" charset="0"/>
              </a:rPr>
              <a:t>d’eau </a:t>
            </a:r>
            <a:r>
              <a:rPr lang="fr-CA" sz="3200" dirty="0">
                <a:latin typeface="Arial" pitchFamily="34" charset="0"/>
                <a:cs typeface="Arial" pitchFamily="34" charset="0"/>
              </a:rPr>
              <a:t>s</a:t>
            </a:r>
            <a:r>
              <a:rPr lang="fr-CA" sz="3200" dirty="0" smtClean="0">
                <a:latin typeface="Arial" pitchFamily="34" charset="0"/>
                <a:cs typeface="Arial" pitchFamily="34" charset="0"/>
              </a:rPr>
              <a:t>outerraine</a:t>
            </a:r>
            <a:endParaRPr lang="fr-CA" sz="3200" dirty="0">
              <a:latin typeface="Arial" pitchFamily="34" charset="0"/>
              <a:cs typeface="Arial" pitchFamily="34" charset="0"/>
            </a:endParaRPr>
          </a:p>
        </p:txBody>
      </p:sp>
      <p:sp>
        <p:nvSpPr>
          <p:cNvPr id="8" name="TextBox 7"/>
          <p:cNvSpPr txBox="1"/>
          <p:nvPr/>
        </p:nvSpPr>
        <p:spPr>
          <a:xfrm>
            <a:off x="457200" y="2209800"/>
            <a:ext cx="8077200" cy="4201150"/>
          </a:xfrm>
          <a:prstGeom prst="rect">
            <a:avLst/>
          </a:prstGeom>
          <a:noFill/>
        </p:spPr>
        <p:txBody>
          <a:bodyPr wrap="square" rtlCol="0">
            <a:spAutoFit/>
          </a:bodyPr>
          <a:lstStyle/>
          <a:p>
            <a:r>
              <a:rPr lang="fr-CA" sz="2400" b="1" dirty="0" smtClean="0">
                <a:latin typeface="Arial" pitchFamily="34" charset="0"/>
                <a:cs typeface="Arial" pitchFamily="34" charset="0"/>
              </a:rPr>
              <a:t>Pollution de </a:t>
            </a:r>
            <a:r>
              <a:rPr lang="fr-CA" sz="2400" b="1" dirty="0" smtClean="0">
                <a:latin typeface="Arial" pitchFamily="34" charset="0"/>
                <a:cs typeface="Arial" pitchFamily="34" charset="0"/>
              </a:rPr>
              <a:t>source </a:t>
            </a:r>
            <a:r>
              <a:rPr lang="fr-CA" sz="2400" b="1" dirty="0">
                <a:latin typeface="Arial" pitchFamily="34" charset="0"/>
                <a:cs typeface="Arial" pitchFamily="34" charset="0"/>
              </a:rPr>
              <a:t>p</a:t>
            </a:r>
            <a:r>
              <a:rPr lang="fr-CA" sz="2400" b="1" dirty="0" smtClean="0">
                <a:latin typeface="Arial" pitchFamily="34" charset="0"/>
                <a:cs typeface="Arial" pitchFamily="34" charset="0"/>
              </a:rPr>
              <a:t>onctuelle</a:t>
            </a:r>
            <a:endParaRPr lang="fr-CA" sz="2400" b="1" dirty="0" smtClean="0">
              <a:latin typeface="Arial" pitchFamily="34" charset="0"/>
              <a:cs typeface="Arial" pitchFamily="34" charset="0"/>
            </a:endParaRPr>
          </a:p>
          <a:p>
            <a:pPr marL="233363" indent="-233363">
              <a:buBlip>
                <a:blip r:embed="rId4"/>
              </a:buBlip>
            </a:pPr>
            <a:r>
              <a:rPr lang="fr-CA" sz="2400" dirty="0" smtClean="0">
                <a:latin typeface="Arial" pitchFamily="34" charset="0"/>
                <a:cs typeface="Arial" pitchFamily="34" charset="0"/>
              </a:rPr>
              <a:t>Entre l’environnement à un lieu spécifique d’une source  identifiable.</a:t>
            </a:r>
          </a:p>
          <a:p>
            <a:pPr marL="233363" indent="-233363">
              <a:buBlip>
                <a:blip r:embed="rId4"/>
              </a:buBlip>
            </a:pPr>
            <a:r>
              <a:rPr lang="fr-CA" sz="2400" dirty="0" smtClean="0">
                <a:latin typeface="Arial" pitchFamily="34" charset="0"/>
                <a:cs typeface="Arial" pitchFamily="34" charset="0"/>
              </a:rPr>
              <a:t>En voici quelques exemples de la pollution de source ponctuelle:</a:t>
            </a:r>
          </a:p>
          <a:p>
            <a:pPr marL="630238" lvl="1" indent="-173038">
              <a:buFont typeface="Arial" pitchFamily="34" charset="0"/>
              <a:buChar char="•"/>
            </a:pPr>
            <a:r>
              <a:rPr lang="fr-CA" sz="2100" dirty="0" smtClean="0">
                <a:latin typeface="Arial" pitchFamily="34" charset="0"/>
                <a:cs typeface="Arial" pitchFamily="34" charset="0"/>
              </a:rPr>
              <a:t>Décharges d’usines industriels, aussi que des déversements et fuites de produits chimiques industriels.</a:t>
            </a:r>
          </a:p>
          <a:p>
            <a:pPr lvl="1">
              <a:buFont typeface="Arial" pitchFamily="34" charset="0"/>
              <a:buChar char="•"/>
            </a:pPr>
            <a:r>
              <a:rPr lang="fr-CA" sz="2100" dirty="0" smtClean="0">
                <a:latin typeface="Arial" pitchFamily="34" charset="0"/>
                <a:cs typeface="Arial" pitchFamily="34" charset="0"/>
              </a:rPr>
              <a:t> Eaux usées municipales</a:t>
            </a:r>
          </a:p>
          <a:p>
            <a:pPr lvl="1">
              <a:buFont typeface="Arial" pitchFamily="34" charset="0"/>
              <a:buChar char="•"/>
            </a:pPr>
            <a:r>
              <a:rPr lang="fr-CA" sz="2100" dirty="0" smtClean="0">
                <a:latin typeface="Arial" pitchFamily="34" charset="0"/>
                <a:cs typeface="Arial" pitchFamily="34" charset="0"/>
              </a:rPr>
              <a:t> Lessivage des décharges</a:t>
            </a:r>
          </a:p>
          <a:p>
            <a:pPr lvl="1">
              <a:buFont typeface="Arial" pitchFamily="34" charset="0"/>
              <a:buChar char="•"/>
            </a:pPr>
            <a:r>
              <a:rPr lang="fr-CA" sz="2100" dirty="0" smtClean="0">
                <a:latin typeface="Arial" pitchFamily="34" charset="0"/>
                <a:cs typeface="Arial" pitchFamily="34" charset="0"/>
              </a:rPr>
              <a:t> Déchets des sites minières actifs et abandonnés</a:t>
            </a:r>
          </a:p>
          <a:p>
            <a:pPr lvl="1">
              <a:buFont typeface="Arial" pitchFamily="34" charset="0"/>
              <a:buChar char="•"/>
            </a:pPr>
            <a:r>
              <a:rPr lang="fr-CA" sz="2100" dirty="0" smtClean="0">
                <a:latin typeface="Arial" pitchFamily="34" charset="0"/>
                <a:cs typeface="Arial" pitchFamily="34" charset="0"/>
              </a:rPr>
              <a:t> Les systèmes septiques sur le site</a:t>
            </a:r>
          </a:p>
          <a:p>
            <a:pPr marL="630238" lvl="1" indent="-173038">
              <a:buFont typeface="Arial" pitchFamily="34" charset="0"/>
              <a:buChar char="•"/>
            </a:pPr>
            <a:r>
              <a:rPr lang="fr-CA" sz="2100" dirty="0" smtClean="0">
                <a:latin typeface="Arial" pitchFamily="34" charset="0"/>
                <a:cs typeface="Arial" pitchFamily="34" charset="0"/>
              </a:rPr>
              <a:t>Les réservoirs d’huile et de gaz sous le sol qui ont les fuites</a:t>
            </a:r>
            <a:endParaRPr lang="fr-CA" sz="2100" dirty="0">
              <a:latin typeface="Arial" pitchFamily="34" charset="0"/>
              <a:cs typeface="Arial" pitchFamily="34" charset="0"/>
            </a:endParaRPr>
          </a:p>
        </p:txBody>
      </p:sp>
      <p:pic>
        <p:nvPicPr>
          <p:cNvPr id="9" name="Picture 57"/>
          <p:cNvPicPr>
            <a:picLocks noChangeAspect="1" noChangeArrowheads="1"/>
          </p:cNvPicPr>
          <p:nvPr/>
        </p:nvPicPr>
        <p:blipFill>
          <a:blip r:embed="rId5" cstate="print"/>
          <a:srcRect/>
          <a:stretch>
            <a:fillRect/>
          </a:stretch>
        </p:blipFill>
        <p:spPr bwMode="auto">
          <a:xfrm>
            <a:off x="70104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background_bottom.jpg                                          000A693BMacintosh HD                   7C25B080:"/>
          <p:cNvPicPr>
            <a:picLocks noChangeAspect="1" noChangeArrowheads="1"/>
          </p:cNvPicPr>
          <p:nvPr/>
        </p:nvPicPr>
        <p:blipFill>
          <a:blip r:embed="rId2" cstate="email"/>
          <a:srcRect/>
          <a:stretch>
            <a:fillRect/>
          </a:stretch>
        </p:blipFill>
        <p:spPr bwMode="auto">
          <a:xfrm>
            <a:off x="0" y="6669088"/>
            <a:ext cx="9144000" cy="188912"/>
          </a:xfrm>
          <a:prstGeom prst="rect">
            <a:avLst/>
          </a:prstGeom>
          <a:noFill/>
          <a:ln w="9525">
            <a:noFill/>
            <a:miter lim="800000"/>
            <a:headEnd/>
            <a:tailEnd/>
          </a:ln>
        </p:spPr>
      </p:pic>
      <p:pic>
        <p:nvPicPr>
          <p:cNvPr id="5" name="Picture 14" descr="background.jpg                                                 000A693BMacintosh HD                   7C25B080:"/>
          <p:cNvPicPr>
            <a:picLocks noChangeAspect="1" noChangeArrowheads="1"/>
          </p:cNvPicPr>
          <p:nvPr/>
        </p:nvPicPr>
        <p:blipFill>
          <a:blip r:embed="rId3" cstate="email"/>
          <a:srcRect/>
          <a:stretch>
            <a:fillRect/>
          </a:stretch>
        </p:blipFill>
        <p:spPr bwMode="auto">
          <a:xfrm>
            <a:off x="0" y="0"/>
            <a:ext cx="9144000" cy="1057275"/>
          </a:xfrm>
          <a:prstGeom prst="rect">
            <a:avLst/>
          </a:prstGeom>
          <a:noFill/>
          <a:ln w="9525">
            <a:noFill/>
            <a:miter lim="800000"/>
            <a:headEnd/>
            <a:tailEnd/>
          </a:ln>
        </p:spPr>
      </p:pic>
      <p:sp>
        <p:nvSpPr>
          <p:cNvPr id="6" name="Line 11"/>
          <p:cNvSpPr>
            <a:spLocks noChangeShapeType="1"/>
          </p:cNvSpPr>
          <p:nvPr/>
        </p:nvSpPr>
        <p:spPr bwMode="auto">
          <a:xfrm>
            <a:off x="381000" y="2057400"/>
            <a:ext cx="7924800" cy="0"/>
          </a:xfrm>
          <a:prstGeom prst="line">
            <a:avLst/>
          </a:prstGeom>
          <a:noFill/>
          <a:ln w="19050">
            <a:solidFill>
              <a:schemeClr val="tx1"/>
            </a:solidFill>
            <a:round/>
            <a:headEnd/>
            <a:tailEnd/>
          </a:ln>
        </p:spPr>
        <p:txBody>
          <a:bodyPr wrap="none" anchor="ctr"/>
          <a:lstStyle/>
          <a:p>
            <a:endParaRPr lang="en-US"/>
          </a:p>
        </p:txBody>
      </p:sp>
      <p:sp>
        <p:nvSpPr>
          <p:cNvPr id="8" name="TextBox 7"/>
          <p:cNvSpPr txBox="1"/>
          <p:nvPr/>
        </p:nvSpPr>
        <p:spPr>
          <a:xfrm>
            <a:off x="533400" y="1066800"/>
            <a:ext cx="7924800" cy="1354217"/>
          </a:xfrm>
          <a:prstGeom prst="rect">
            <a:avLst/>
          </a:prstGeom>
          <a:noFill/>
        </p:spPr>
        <p:txBody>
          <a:bodyPr wrap="square" rtlCol="0">
            <a:spAutoFit/>
          </a:bodyPr>
          <a:lstStyle/>
          <a:p>
            <a:pPr algn="ctr"/>
            <a:r>
              <a:rPr lang="fr-CA" sz="3200" dirty="0" smtClean="0">
                <a:latin typeface="Arial" pitchFamily="34" charset="0"/>
                <a:cs typeface="Arial" pitchFamily="34" charset="0"/>
              </a:rPr>
              <a:t>Deux </a:t>
            </a:r>
            <a:r>
              <a:rPr lang="fr-CA" sz="3200" dirty="0" smtClean="0">
                <a:latin typeface="Arial" pitchFamily="34" charset="0"/>
                <a:cs typeface="Arial" pitchFamily="34" charset="0"/>
              </a:rPr>
              <a:t>types </a:t>
            </a:r>
            <a:r>
              <a:rPr lang="fr-CA" sz="3200" dirty="0" smtClean="0">
                <a:latin typeface="Arial" pitchFamily="34" charset="0"/>
                <a:cs typeface="Arial" pitchFamily="34" charset="0"/>
              </a:rPr>
              <a:t>de </a:t>
            </a:r>
            <a:r>
              <a:rPr lang="fr-CA" sz="3200" dirty="0" smtClean="0">
                <a:latin typeface="Arial" pitchFamily="34" charset="0"/>
                <a:cs typeface="Arial" pitchFamily="34" charset="0"/>
              </a:rPr>
              <a:t>contamination d’eau </a:t>
            </a:r>
            <a:r>
              <a:rPr lang="fr-CA" sz="3200" dirty="0" smtClean="0">
                <a:latin typeface="Arial" pitchFamily="34" charset="0"/>
                <a:cs typeface="Arial" pitchFamily="34" charset="0"/>
              </a:rPr>
              <a:t>de la </a:t>
            </a:r>
            <a:r>
              <a:rPr lang="fr-CA" sz="3200" dirty="0" smtClean="0">
                <a:latin typeface="Arial" pitchFamily="34" charset="0"/>
                <a:cs typeface="Arial" pitchFamily="34" charset="0"/>
              </a:rPr>
              <a:t>surface </a:t>
            </a:r>
            <a:r>
              <a:rPr lang="fr-CA" sz="3200" dirty="0" smtClean="0">
                <a:latin typeface="Arial" pitchFamily="34" charset="0"/>
                <a:cs typeface="Arial" pitchFamily="34" charset="0"/>
              </a:rPr>
              <a:t>et </a:t>
            </a:r>
            <a:r>
              <a:rPr lang="fr-CA" sz="3200" dirty="0" smtClean="0">
                <a:latin typeface="Arial" pitchFamily="34" charset="0"/>
                <a:cs typeface="Arial" pitchFamily="34" charset="0"/>
              </a:rPr>
              <a:t>d’eau </a:t>
            </a:r>
            <a:r>
              <a:rPr lang="fr-CA" sz="3200" dirty="0">
                <a:latin typeface="Arial" pitchFamily="34" charset="0"/>
                <a:cs typeface="Arial" pitchFamily="34" charset="0"/>
              </a:rPr>
              <a:t>s</a:t>
            </a:r>
            <a:r>
              <a:rPr lang="fr-CA" sz="3200" dirty="0" smtClean="0">
                <a:latin typeface="Arial" pitchFamily="34" charset="0"/>
                <a:cs typeface="Arial" pitchFamily="34" charset="0"/>
              </a:rPr>
              <a:t>outerraine</a:t>
            </a:r>
            <a:endParaRPr lang="fr-CA" sz="3200" dirty="0" smtClean="0">
              <a:latin typeface="Arial" pitchFamily="34" charset="0"/>
              <a:cs typeface="Arial" pitchFamily="34" charset="0"/>
            </a:endParaRPr>
          </a:p>
          <a:p>
            <a:endParaRPr lang="fr-CA" dirty="0"/>
          </a:p>
        </p:txBody>
      </p:sp>
      <p:sp>
        <p:nvSpPr>
          <p:cNvPr id="9" name="TextBox 8"/>
          <p:cNvSpPr txBox="1"/>
          <p:nvPr/>
        </p:nvSpPr>
        <p:spPr>
          <a:xfrm>
            <a:off x="381000" y="2209800"/>
            <a:ext cx="8534400" cy="4154984"/>
          </a:xfrm>
          <a:prstGeom prst="rect">
            <a:avLst/>
          </a:prstGeom>
          <a:noFill/>
        </p:spPr>
        <p:txBody>
          <a:bodyPr wrap="square" rtlCol="0">
            <a:spAutoFit/>
          </a:bodyPr>
          <a:lstStyle/>
          <a:p>
            <a:r>
              <a:rPr lang="fr-CA" sz="2400" b="1" dirty="0" smtClean="0">
                <a:latin typeface="Arial" pitchFamily="34" charset="0"/>
                <a:cs typeface="Arial" pitchFamily="34" charset="0"/>
              </a:rPr>
              <a:t>Pollution de source non ponctuelle</a:t>
            </a:r>
          </a:p>
          <a:p>
            <a:pPr>
              <a:buBlip>
                <a:blip r:embed="rId4"/>
              </a:buBlip>
            </a:pPr>
            <a:r>
              <a:rPr lang="fr-CA" sz="2400" dirty="0" smtClean="0">
                <a:latin typeface="Arial" pitchFamily="34" charset="0"/>
                <a:cs typeface="Arial" pitchFamily="34" charset="0"/>
              </a:rPr>
              <a:t> Vient de plusieurs sources diffuses</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a:p>
            <a:pPr marL="233363" indent="-233363">
              <a:buBlip>
                <a:blip r:embed="rId4"/>
              </a:buBlip>
            </a:pPr>
            <a:r>
              <a:rPr lang="fr-CA" sz="2400" dirty="0" smtClean="0">
                <a:latin typeface="Arial" pitchFamily="34" charset="0"/>
                <a:cs typeface="Arial" pitchFamily="34" charset="0"/>
              </a:rPr>
              <a:t>Causé quand eau qui coule à travers le sol accumulent les polluants naturels et fabriqués et les déposent directement dans les eaux de la surface, ou dans eau souterraine par percolation.</a:t>
            </a:r>
            <a:br>
              <a:rPr lang="fr-CA" sz="2400" dirty="0" smtClean="0">
                <a:latin typeface="Arial" pitchFamily="34" charset="0"/>
                <a:cs typeface="Arial" pitchFamily="34" charset="0"/>
              </a:rPr>
            </a:br>
            <a:endParaRPr lang="fr-CA" sz="2400" dirty="0" smtClean="0">
              <a:latin typeface="Arial" pitchFamily="34" charset="0"/>
              <a:cs typeface="Arial" pitchFamily="34" charset="0"/>
            </a:endParaRPr>
          </a:p>
          <a:p>
            <a:endParaRPr lang="fr-CA" sz="2400" dirty="0" smtClean="0">
              <a:latin typeface="Arial" pitchFamily="34" charset="0"/>
              <a:cs typeface="Arial" pitchFamily="34" charset="0"/>
            </a:endParaRPr>
          </a:p>
          <a:p>
            <a:pPr>
              <a:buBlip>
                <a:blip r:embed="rId4"/>
              </a:buBlip>
            </a:pPr>
            <a:endParaRPr lang="fr-CA" sz="2400" dirty="0" smtClean="0">
              <a:latin typeface="Arial" pitchFamily="34" charset="0"/>
              <a:cs typeface="Arial" pitchFamily="34" charset="0"/>
            </a:endParaRPr>
          </a:p>
          <a:p>
            <a:pPr>
              <a:buBlip>
                <a:blip r:embed="rId4"/>
              </a:buBlip>
            </a:pPr>
            <a:endParaRPr lang="fr-CA" sz="2400" dirty="0">
              <a:latin typeface="Arial" pitchFamily="34" charset="0"/>
              <a:cs typeface="Arial" pitchFamily="34" charset="0"/>
            </a:endParaRPr>
          </a:p>
        </p:txBody>
      </p:sp>
      <p:pic>
        <p:nvPicPr>
          <p:cNvPr id="7" name="Picture 57"/>
          <p:cNvPicPr>
            <a:picLocks noChangeAspect="1" noChangeArrowheads="1"/>
          </p:cNvPicPr>
          <p:nvPr/>
        </p:nvPicPr>
        <p:blipFill>
          <a:blip r:embed="rId5" cstate="print"/>
          <a:srcRect/>
          <a:stretch>
            <a:fillRect/>
          </a:stretch>
        </p:blipFill>
        <p:spPr bwMode="auto">
          <a:xfrm>
            <a:off x="6934200" y="228600"/>
            <a:ext cx="151447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15133</TotalTime>
  <Words>1279</Words>
  <Application>Microsoft Office PowerPoint</Application>
  <PresentationFormat>On-screen Show (4:3)</PresentationFormat>
  <Paragraphs>115</Paragraphs>
  <Slides>31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de la FEPS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Safe Drinking Water Foundation</cp:lastModifiedBy>
  <cp:revision>27</cp:revision>
  <dcterms:created xsi:type="dcterms:W3CDTF">2010-01-08T22:10:22Z</dcterms:created>
  <dcterms:modified xsi:type="dcterms:W3CDTF">2020-08-18T22:17:54Z</dcterms:modified>
</cp:coreProperties>
</file>